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43"/>
  </p:notesMasterIdLst>
  <p:sldIdLst>
    <p:sldId id="256" r:id="rId2"/>
    <p:sldId id="257" r:id="rId3"/>
    <p:sldId id="261" r:id="rId4"/>
    <p:sldId id="262" r:id="rId5"/>
    <p:sldId id="258"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6"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59" r:id="rId41"/>
    <p:sldId id="298" r:id="rId42"/>
  </p:sldIdLst>
  <p:sldSz cx="9144000" cy="5143500" type="screen16x9"/>
  <p:notesSz cx="9144000" cy="51435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p:scale>
          <a:sx n="130" d="100"/>
          <a:sy n="130" d="100"/>
        </p:scale>
        <p:origin x="-990" y="-28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82A5C1E6-4094-42DA-B61A-11E00950CA42}" type="datetimeFigureOut">
              <a:rPr lang="ru-RU" smtClean="0"/>
              <a:pPr/>
              <a:t>08.05.2025</a:t>
            </a:fld>
            <a:endParaRPr lang="ru-RU"/>
          </a:p>
        </p:txBody>
      </p:sp>
      <p:sp>
        <p:nvSpPr>
          <p:cNvPr id="4" name="Образ слайда 3"/>
          <p:cNvSpPr>
            <a:spLocks noGrp="1" noRot="1" noChangeAspect="1"/>
          </p:cNvSpPr>
          <p:nvPr>
            <p:ph type="sldImg" idx="2"/>
          </p:nvPr>
        </p:nvSpPr>
        <p:spPr>
          <a:xfrm>
            <a:off x="2857500" y="385763"/>
            <a:ext cx="3429000" cy="192881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2443163"/>
            <a:ext cx="7315200" cy="231457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4884738"/>
            <a:ext cx="3962400" cy="2571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80013" y="4884738"/>
            <a:ext cx="3962400" cy="257175"/>
          </a:xfrm>
          <a:prstGeom prst="rect">
            <a:avLst/>
          </a:prstGeom>
        </p:spPr>
        <p:txBody>
          <a:bodyPr vert="horz" lIns="91440" tIns="45720" rIns="91440" bIns="45720" rtlCol="0" anchor="b"/>
          <a:lstStyle>
            <a:lvl1pPr algn="r">
              <a:defRPr sz="1200"/>
            </a:lvl1pPr>
          </a:lstStyle>
          <a:p>
            <a:fld id="{C456DFCF-D979-40E7-8006-F844284C0E8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altLang="ru-RU" sz="1200" dirty="0" smtClean="0">
                <a:latin typeface="Tahoma" pitchFamily="34" charset="0"/>
                <a:ea typeface="Tahoma" pitchFamily="34" charset="0"/>
                <a:cs typeface="Tahoma" pitchFamily="34" charset="0"/>
              </a:rPr>
              <a:t>Пошаговый механизм ценообразования позволит сформировать, проанализировать и установить отпускные цены с учетом факторов рыночной экономики.</a:t>
            </a:r>
          </a:p>
          <a:p>
            <a:endParaRPr lang="ru-RU" dirty="0"/>
          </a:p>
        </p:txBody>
      </p:sp>
      <p:sp>
        <p:nvSpPr>
          <p:cNvPr id="4" name="Номер слайда 3"/>
          <p:cNvSpPr>
            <a:spLocks noGrp="1"/>
          </p:cNvSpPr>
          <p:nvPr>
            <p:ph type="sldNum" sz="quarter" idx="10"/>
          </p:nvPr>
        </p:nvSpPr>
        <p:spPr/>
        <p:txBody>
          <a:bodyPr/>
          <a:lstStyle/>
          <a:p>
            <a:fld id="{C456DFCF-D979-40E7-8006-F844284C0E89}" type="slidenum">
              <a:rPr lang="ru-RU" smtClean="0"/>
              <a:pPr/>
              <a:t>17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altLang="ru-RU" dirty="0" smtClean="0">
                <a:latin typeface="Tahoma" pitchFamily="34" charset="0"/>
                <a:ea typeface="Tahoma" pitchFamily="34" charset="0"/>
                <a:cs typeface="Tahoma" pitchFamily="34" charset="0"/>
              </a:rPr>
              <a:t>Последовательность оформления документов по  </a:t>
            </a:r>
            <a:r>
              <a:rPr lang="ru-RU" altLang="ru-RU" b="1" dirty="0" smtClean="0">
                <a:latin typeface="Tahoma" pitchFamily="34" charset="0"/>
                <a:ea typeface="Tahoma" pitchFamily="34" charset="0"/>
                <a:cs typeface="Tahoma" pitchFamily="34" charset="0"/>
              </a:rPr>
              <a:t>прямой схеме</a:t>
            </a:r>
            <a:r>
              <a:rPr lang="ru-RU" altLang="ru-RU" dirty="0" smtClean="0">
                <a:latin typeface="Tahoma" pitchFamily="34" charset="0"/>
                <a:ea typeface="Tahoma" pitchFamily="34" charset="0"/>
                <a:cs typeface="Tahoma" pitchFamily="34" charset="0"/>
              </a:rPr>
              <a:t>. </a:t>
            </a:r>
          </a:p>
        </p:txBody>
      </p:sp>
      <p:sp>
        <p:nvSpPr>
          <p:cNvPr id="4" name="Номер слайда 3"/>
          <p:cNvSpPr>
            <a:spLocks noGrp="1"/>
          </p:cNvSpPr>
          <p:nvPr>
            <p:ph type="sldNum" sz="quarter" idx="10"/>
          </p:nvPr>
        </p:nvSpPr>
        <p:spPr/>
        <p:txBody>
          <a:bodyPr/>
          <a:lstStyle/>
          <a:p>
            <a:fld id="{C456DFCF-D979-40E7-8006-F844284C0E89}" type="slidenum">
              <a:rPr lang="ru-RU" smtClean="0"/>
              <a:pPr/>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hasCustomPrompt="1"/>
          </p:nvPr>
        </p:nvSpPr>
        <p:spPr bwMode="auto">
          <a:xfrm>
            <a:off x="705798" y="1725931"/>
            <a:ext cx="6015042" cy="771524"/>
          </a:xfrm>
        </p:spPr>
        <p:txBody>
          <a:bodyPr anchor="t">
            <a:noAutofit/>
          </a:bodyPr>
          <a:lstStyle>
            <a:lvl1pPr algn="l">
              <a:defRPr sz="2400">
                <a:solidFill>
                  <a:schemeClr val="tx1"/>
                </a:solidFill>
              </a:defRPr>
            </a:lvl1pPr>
          </a:lstStyle>
          <a:p>
            <a:pPr>
              <a:defRPr/>
            </a:pPr>
            <a:r>
              <a:rPr lang="ru-RU"/>
              <a:t>ПРИМЕР ЗАГОЛОВКА </a:t>
            </a:r>
            <a:r>
              <a:rPr lang="en-US"/>
              <a:t>SED UT</a:t>
            </a:r>
            <a:br>
              <a:rPr lang="en-US"/>
            </a:br>
            <a:r>
              <a:rPr lang="en-US"/>
              <a:t>UNDE OMNIS ISTE NATUS ERROR SIT</a:t>
            </a:r>
            <a:br>
              <a:rPr lang="en-US"/>
            </a:br>
            <a:r>
              <a:rPr lang="en-US"/>
              <a:t>VOLUPTATEM ACCUSANTIUM</a:t>
            </a:r>
            <a:endParaRPr lang="ru-RU"/>
          </a:p>
        </p:txBody>
      </p:sp>
      <p:sp>
        <p:nvSpPr>
          <p:cNvPr id="26" name="Текст 25"/>
          <p:cNvSpPr>
            <a:spLocks noGrp="1"/>
          </p:cNvSpPr>
          <p:nvPr>
            <p:ph type="body" sz="quarter" idx="10" hasCustomPrompt="1"/>
          </p:nvPr>
        </p:nvSpPr>
        <p:spPr bwMode="auto">
          <a:xfrm>
            <a:off x="5803900" y="4379119"/>
            <a:ext cx="2395220" cy="302419"/>
          </a:xfrm>
        </p:spPr>
        <p:txBody>
          <a:bodyPr>
            <a:normAutofit/>
          </a:bodyPr>
          <a:lstStyle>
            <a:lvl1pPr marL="0" indent="0">
              <a:buNone/>
              <a:defRPr sz="1200"/>
            </a:lvl1pPr>
          </a:lstStyle>
          <a:p>
            <a:pPr lvl="0">
              <a:defRPr/>
            </a:pPr>
            <a:r>
              <a:rPr lang="ru-RU"/>
              <a:t>Подготовил: Иванов И. И.</a:t>
            </a:r>
          </a:p>
        </p:txBody>
      </p:sp>
      <p:sp>
        <p:nvSpPr>
          <p:cNvPr id="3" name="Прямоугольник 2"/>
          <p:cNvSpPr/>
          <p:nvPr userDrawn="1"/>
        </p:nvSpPr>
        <p:spPr bwMode="auto">
          <a:xfrm>
            <a:off x="740864" y="540631"/>
            <a:ext cx="667445" cy="700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6" name="Рисунок 5"/>
          <p:cNvPicPr/>
          <p:nvPr userDrawn="1"/>
        </p:nvPicPr>
        <p:blipFill>
          <a:blip r:embed="rId3" cstate="print"/>
          <a:stretch/>
        </p:blipFill>
        <p:spPr bwMode="auto">
          <a:xfrm>
            <a:off x="701428" y="290945"/>
            <a:ext cx="720000" cy="900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1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hasCustomPrompt="1"/>
          </p:nvPr>
        </p:nvSpPr>
        <p:spPr bwMode="auto">
          <a:xfrm>
            <a:off x="705798" y="1783081"/>
            <a:ext cx="6015042" cy="411480"/>
          </a:xfrm>
        </p:spPr>
        <p:txBody>
          <a:bodyPr anchor="t">
            <a:noAutofit/>
          </a:bodyPr>
          <a:lstStyle>
            <a:lvl1pPr algn="l">
              <a:defRPr sz="2400">
                <a:solidFill>
                  <a:schemeClr val="tx1"/>
                </a:solidFill>
              </a:defRPr>
            </a:lvl1pPr>
          </a:lstStyle>
          <a:p>
            <a:pPr>
              <a:defRPr/>
            </a:pPr>
            <a:r>
              <a:rPr lang="ru-RU"/>
              <a:t>ПРИМЕР ЗАГОЛОВКА</a:t>
            </a:r>
          </a:p>
        </p:txBody>
      </p:sp>
      <p:sp>
        <p:nvSpPr>
          <p:cNvPr id="3" name="Подзаголовок 2"/>
          <p:cNvSpPr>
            <a:spLocks noGrp="1"/>
          </p:cNvSpPr>
          <p:nvPr>
            <p:ph type="subTitle" idx="1" hasCustomPrompt="1"/>
          </p:nvPr>
        </p:nvSpPr>
        <p:spPr bwMode="auto">
          <a:xfrm>
            <a:off x="705798" y="2535315"/>
            <a:ext cx="6015042" cy="868680"/>
          </a:xfrm>
        </p:spPr>
        <p:txBody>
          <a:bodyPr>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LOREM IPSUM HAS BEEN THE INDUSTRY'S STANDARD DUMMY TEXT EVER SINCE THE 1500S, WHEN AN UNKNOWN PRINTER TOOK A GALLEY OF</a:t>
            </a:r>
            <a:endParaRPr/>
          </a:p>
        </p:txBody>
      </p:sp>
      <p:sp>
        <p:nvSpPr>
          <p:cNvPr id="26" name="Текст 25"/>
          <p:cNvSpPr>
            <a:spLocks noGrp="1"/>
          </p:cNvSpPr>
          <p:nvPr>
            <p:ph type="body" sz="quarter" idx="10" hasCustomPrompt="1"/>
          </p:nvPr>
        </p:nvSpPr>
        <p:spPr bwMode="auto">
          <a:xfrm>
            <a:off x="705798" y="4379119"/>
            <a:ext cx="2395220" cy="302419"/>
          </a:xfrm>
        </p:spPr>
        <p:txBody>
          <a:bodyPr>
            <a:normAutofit/>
          </a:bodyPr>
          <a:lstStyle>
            <a:lvl1pPr marL="0" indent="0">
              <a:buNone/>
              <a:defRPr sz="1200"/>
            </a:lvl1pPr>
          </a:lstStyle>
          <a:p>
            <a:pPr lvl="0">
              <a:defRPr/>
            </a:pPr>
            <a:r>
              <a:rPr lang="ru-RU"/>
              <a:t>Подготовил: Иванов И. И.</a:t>
            </a:r>
          </a:p>
        </p:txBody>
      </p:sp>
      <p:sp>
        <p:nvSpPr>
          <p:cNvPr id="4" name="Прямоугольник 3"/>
          <p:cNvSpPr/>
          <p:nvPr userDrawn="1"/>
        </p:nvSpPr>
        <p:spPr bwMode="auto">
          <a:xfrm>
            <a:off x="711926" y="535577"/>
            <a:ext cx="724988" cy="718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8" name="Рисунок 7"/>
          <p:cNvPicPr/>
          <p:nvPr userDrawn="1"/>
        </p:nvPicPr>
        <p:blipFill>
          <a:blip r:embed="rId3" cstate="print"/>
          <a:stretch/>
        </p:blipFill>
        <p:spPr bwMode="auto">
          <a:xfrm>
            <a:off x="701428" y="290945"/>
            <a:ext cx="720000" cy="90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itle" preserve="1" userDrawn="1">
  <p:cSld name="2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480063" y="317183"/>
            <a:ext cx="8214359"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3" name="Подзаголовок 2"/>
          <p:cNvSpPr>
            <a:spLocks noGrp="1"/>
          </p:cNvSpPr>
          <p:nvPr>
            <p:ph type="subTitle" idx="1" hasCustomPrompt="1"/>
          </p:nvPr>
        </p:nvSpPr>
        <p:spPr bwMode="auto">
          <a:xfrm>
            <a:off x="480060" y="768668"/>
            <a:ext cx="821436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itle" preserve="1" userDrawn="1">
  <p:cSld name="5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480063" y="317183"/>
            <a:ext cx="8214359"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3" name="Подзаголовок 2"/>
          <p:cNvSpPr>
            <a:spLocks noGrp="1"/>
          </p:cNvSpPr>
          <p:nvPr>
            <p:ph type="subTitle" idx="1" hasCustomPrompt="1"/>
          </p:nvPr>
        </p:nvSpPr>
        <p:spPr bwMode="auto">
          <a:xfrm>
            <a:off x="480060" y="768668"/>
            <a:ext cx="821436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3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1018903" y="317183"/>
            <a:ext cx="7360920"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5" name="Подзаголовок 2"/>
          <p:cNvSpPr>
            <a:spLocks noGrp="1"/>
          </p:cNvSpPr>
          <p:nvPr>
            <p:ph type="subTitle" idx="1" hasCustomPrompt="1"/>
          </p:nvPr>
        </p:nvSpPr>
        <p:spPr bwMode="auto">
          <a:xfrm>
            <a:off x="480060" y="768668"/>
            <a:ext cx="821436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Neque porro quisquam est, qui dolorem ipsum quia dolor sit amet, consectetur, adipisci velit, sed quia non numquam eius modi tempora incidunt ut labore et dolore magnam aliquam quaerat voluptatem. Ut enim ad minima veniam, quis nostrum exercitationem ullam corporis suscipit laboriosam, nisi ut aliquid ex ea commodi consequatur? Quis autem vel eum iure reprehenderit qui in ea voluptate velit esse quam nihil molestiae consequatur, vel illum qui dolorem eum fugiat quo voluptas nulla pariatur</a:t>
            </a: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6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496389" y="317183"/>
            <a:ext cx="7883435"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5" name="Подзаголовок 2"/>
          <p:cNvSpPr>
            <a:spLocks noGrp="1"/>
          </p:cNvSpPr>
          <p:nvPr>
            <p:ph type="subTitle" idx="1" hasCustomPrompt="1"/>
          </p:nvPr>
        </p:nvSpPr>
        <p:spPr bwMode="auto">
          <a:xfrm>
            <a:off x="480060" y="768668"/>
            <a:ext cx="821436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7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496389" y="317183"/>
            <a:ext cx="7883435"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5" name="Подзаголовок 2"/>
          <p:cNvSpPr>
            <a:spLocks noGrp="1"/>
          </p:cNvSpPr>
          <p:nvPr>
            <p:ph type="subTitle" idx="1" hasCustomPrompt="1"/>
          </p:nvPr>
        </p:nvSpPr>
        <p:spPr bwMode="auto">
          <a:xfrm>
            <a:off x="480060" y="768668"/>
            <a:ext cx="821436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4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678183" y="317183"/>
            <a:ext cx="8016239"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5" name="Подзаголовок 2"/>
          <p:cNvSpPr>
            <a:spLocks noGrp="1"/>
          </p:cNvSpPr>
          <p:nvPr>
            <p:ph type="subTitle" idx="1" hasCustomPrompt="1"/>
          </p:nvPr>
        </p:nvSpPr>
        <p:spPr bwMode="auto">
          <a:xfrm>
            <a:off x="678180" y="768668"/>
            <a:ext cx="801624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8_Титульный слайд">
    <p:bg>
      <p:bgPr>
        <a:blipFill>
          <a:blip r:embed="rId2" cstate="print">
            <a:lum/>
          </a:blip>
          <a:stretch/>
        </a:blipFill>
        <a:effectLst/>
      </p:bgPr>
    </p:bg>
    <p:spTree>
      <p:nvGrpSpPr>
        <p:cNvPr id="1" name=""/>
        <p:cNvGrpSpPr/>
        <p:nvPr/>
      </p:nvGrpSpPr>
      <p:grpSpPr bwMode="auto">
        <a:xfrm>
          <a:off x="0" y="0"/>
          <a:ext cx="0" cy="0"/>
          <a:chOff x="0" y="0"/>
          <a:chExt cx="0" cy="0"/>
        </a:xfrm>
      </p:grpSpPr>
      <p:sp>
        <p:nvSpPr>
          <p:cNvPr id="4" name="Заголовок 1"/>
          <p:cNvSpPr>
            <a:spLocks noGrp="1"/>
          </p:cNvSpPr>
          <p:nvPr>
            <p:ph type="ctrTitle"/>
          </p:nvPr>
        </p:nvSpPr>
        <p:spPr bwMode="auto">
          <a:xfrm>
            <a:off x="678183" y="317183"/>
            <a:ext cx="8016239" cy="434340"/>
          </a:xfrm>
        </p:spPr>
        <p:txBody>
          <a:bodyPr anchor="t">
            <a:normAutofit/>
          </a:bodyPr>
          <a:lstStyle>
            <a:lvl1pPr algn="l">
              <a:defRPr sz="2400">
                <a:solidFill>
                  <a:schemeClr val="tx1"/>
                </a:solidFill>
              </a:defRPr>
            </a:lvl1pPr>
          </a:lstStyle>
          <a:p>
            <a:pPr>
              <a:defRPr/>
            </a:pPr>
            <a:r>
              <a:rPr lang="ru-RU"/>
              <a:t>Образец заголовка</a:t>
            </a:r>
          </a:p>
        </p:txBody>
      </p:sp>
      <p:sp>
        <p:nvSpPr>
          <p:cNvPr id="5" name="Подзаголовок 2"/>
          <p:cNvSpPr>
            <a:spLocks noGrp="1"/>
          </p:cNvSpPr>
          <p:nvPr>
            <p:ph type="subTitle" idx="1" hasCustomPrompt="1"/>
          </p:nvPr>
        </p:nvSpPr>
        <p:spPr bwMode="auto">
          <a:xfrm>
            <a:off x="678180" y="768668"/>
            <a:ext cx="8016240" cy="3950493"/>
          </a:xfrm>
        </p:spPr>
        <p:txBody>
          <a:bodyPr>
            <a:noAutofit/>
          </a:bodyPr>
          <a:lstStyle>
            <a:lvl1pPr marL="0" marR="0" indent="0" algn="l" defTabSz="914400">
              <a:lnSpc>
                <a:spcPct val="90000"/>
              </a:lnSpc>
              <a:spcBef>
                <a:spcPts val="1000"/>
              </a:spcBef>
              <a:spcAft>
                <a:spcPts val="0"/>
              </a:spcAft>
              <a:buClrTx/>
              <a:buSzTx/>
              <a:buFont typeface="Aria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Пример текстового наполнения. </a:t>
            </a:r>
            <a:r>
              <a:rPr lang="en-US"/>
              <a:t>Sed ut perspiciatis unde omnis iste natus error sit voluptatem accusantium doloremque laudantium, totam rem aperiam, eaque ipsa quae ab illo inventore veritatis et quasi architecto beatae vitae dicta sunt explicaboamet, consectetur, adipisci velit, sed quia non numquam eius modi tempora incidunt ut labore et dolore magnam aliquam quaerat voluptatem. laboriosam, nisi ut aliquid ex ea commodi consequatur? Quis autem vel eum iure reprehenderit qui in ea voluptate velit esse quam nihil molestiae consequatur, vel illum qui dolorem eum fugiat quo voluptas nulla pariatur?</a:t>
            </a:r>
            <a:endParaRPr/>
          </a:p>
          <a:p>
            <a:pPr>
              <a:defRPr/>
            </a:pPr>
            <a:r>
              <a:rPr lang="en-US"/>
              <a:t>Ut enim ad minima veniam, quis nostrum exercitationem ullam corporis suscipit laboriosam, nisi ut aliquid ex ea commodi consequatur? Quis autem vel eum iure reprehenderit qui in ea voluptate velit esse quam nihil molestiae consequatur, vel illum</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cstate="print">
            <a:lum/>
          </a:blip>
          <a:stretch/>
        </a:blipFill>
        <a:effectLst/>
      </p:bgPr>
    </p:bg>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28650" y="273846"/>
            <a:ext cx="7886700" cy="568556"/>
          </a:xfrm>
          <a:prstGeom prst="rect">
            <a:avLst/>
          </a:prstGeom>
        </p:spPr>
        <p:txBody>
          <a:bodyPr vert="horz" lIns="91440" tIns="45720" rIns="91440" bIns="45720" rtlCol="0" anchor="ctr">
            <a:normAutofit/>
          </a:bodyPr>
          <a:lstStyle/>
          <a:p>
            <a:pPr>
              <a:defRPr/>
            </a:pPr>
            <a:r>
              <a:rPr lang="ru-RU"/>
              <a:t>Образец заголовка</a:t>
            </a:r>
          </a:p>
        </p:txBody>
      </p:sp>
      <p:sp>
        <p:nvSpPr>
          <p:cNvPr id="3" name="Текст 2"/>
          <p:cNvSpPr>
            <a:spLocks noGrp="1"/>
          </p:cNvSpPr>
          <p:nvPr>
            <p:ph type="body" idx="1"/>
          </p:nvPr>
        </p:nvSpPr>
        <p:spPr bwMode="auto">
          <a:xfrm>
            <a:off x="628650" y="993600"/>
            <a:ext cx="7886700" cy="3639122"/>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5" name="Нижний колонтитул 4"/>
          <p:cNvSpPr>
            <a:spLocks noGrp="1"/>
          </p:cNvSpPr>
          <p:nvPr>
            <p:ph type="ftr" sz="quarter" idx="3"/>
          </p:nvPr>
        </p:nvSpPr>
        <p:spPr bwMode="auto">
          <a:xfrm>
            <a:off x="8100060" y="4767264"/>
            <a:ext cx="41529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ru-RU"/>
              <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a:lnSpc>
          <a:spcPct val="90000"/>
        </a:lnSpc>
        <a:spcBef>
          <a:spcPts val="0"/>
        </a:spcBef>
        <a:buNone/>
        <a:defRPr sz="2800" b="1">
          <a:solidFill>
            <a:srgbClr val="DA181D"/>
          </a:solidFill>
          <a:latin typeface="Tahoma"/>
          <a:ea typeface="Tahoma"/>
          <a:cs typeface="Tahoma"/>
        </a:defRPr>
      </a:lvl1pPr>
    </p:titleStyle>
    <p:bodyStyle>
      <a:lvl1pPr marL="228600" indent="-228600" algn="l" defTabSz="914400">
        <a:lnSpc>
          <a:spcPct val="100000"/>
        </a:lnSpc>
        <a:spcBef>
          <a:spcPts val="1000"/>
        </a:spcBef>
        <a:buFont typeface="Arial"/>
        <a:buChar char="•"/>
        <a:defRPr sz="2800">
          <a:solidFill>
            <a:schemeClr val="tx1"/>
          </a:solidFill>
          <a:latin typeface="Tahoma"/>
          <a:ea typeface="Tahoma"/>
          <a:cs typeface="Tahoma"/>
        </a:defRPr>
      </a:lvl1pPr>
      <a:lvl2pPr marL="685800" indent="-228600" algn="l" defTabSz="914400">
        <a:lnSpc>
          <a:spcPct val="100000"/>
        </a:lnSpc>
        <a:spcBef>
          <a:spcPts val="500"/>
        </a:spcBef>
        <a:buFont typeface="Arial"/>
        <a:buChar char="•"/>
        <a:defRPr sz="2400">
          <a:solidFill>
            <a:schemeClr val="tx1"/>
          </a:solidFill>
          <a:latin typeface="Tahoma"/>
          <a:ea typeface="Tahoma"/>
          <a:cs typeface="Tahoma"/>
        </a:defRPr>
      </a:lvl2pPr>
      <a:lvl3pPr marL="1143000" indent="-228600" algn="l" defTabSz="914400">
        <a:lnSpc>
          <a:spcPct val="100000"/>
        </a:lnSpc>
        <a:spcBef>
          <a:spcPts val="500"/>
        </a:spcBef>
        <a:buFont typeface="Arial"/>
        <a:buChar char="•"/>
        <a:defRPr sz="2000">
          <a:solidFill>
            <a:schemeClr val="tx1"/>
          </a:solidFill>
          <a:latin typeface="Tahoma"/>
          <a:ea typeface="Tahoma"/>
          <a:cs typeface="Tahoma"/>
        </a:defRPr>
      </a:lvl3pPr>
      <a:lvl4pPr marL="1600200" indent="-228600" algn="l" defTabSz="914400">
        <a:lnSpc>
          <a:spcPct val="100000"/>
        </a:lnSpc>
        <a:spcBef>
          <a:spcPts val="500"/>
        </a:spcBef>
        <a:buFont typeface="Arial"/>
        <a:buChar char="•"/>
        <a:defRPr sz="1800">
          <a:solidFill>
            <a:schemeClr val="tx1"/>
          </a:solidFill>
          <a:latin typeface="Tahoma"/>
          <a:ea typeface="Tahoma"/>
          <a:cs typeface="Tahoma"/>
        </a:defRPr>
      </a:lvl4pPr>
      <a:lvl5pPr marL="2057400" indent="-228600" algn="l" defTabSz="914400">
        <a:lnSpc>
          <a:spcPct val="100000"/>
        </a:lnSpc>
        <a:spcBef>
          <a:spcPts val="500"/>
        </a:spcBef>
        <a:buFont typeface="Arial"/>
        <a:buChar char="•"/>
        <a:defRPr sz="1800">
          <a:solidFill>
            <a:schemeClr val="tx1"/>
          </a:solidFill>
          <a:latin typeface="Tahoma"/>
          <a:ea typeface="Tahoma"/>
          <a:cs typeface="Tahoma"/>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 Id="rId5" Type="http://schemas.openxmlformats.org/officeDocument/2006/relationships/image" Target="../media/image63.pn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5.xml"/><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3"/>
          <p:cNvSpPr>
            <a:spLocks noGrp="1"/>
          </p:cNvSpPr>
          <p:nvPr>
            <p:ph type="ctrTitle"/>
          </p:nvPr>
        </p:nvSpPr>
        <p:spPr bwMode="auto">
          <a:xfrm>
            <a:off x="705798" y="1783081"/>
            <a:ext cx="6777490" cy="411480"/>
          </a:xfrm>
        </p:spPr>
        <p:txBody>
          <a:bodyPr/>
          <a:lstStyle/>
          <a:p>
            <a:pPr>
              <a:defRPr/>
            </a:pPr>
            <a:r>
              <a:rPr lang="ru-RU" dirty="0" smtClean="0"/>
              <a:t>1С-Рейтинг: Общепит для Казахстана</a:t>
            </a:r>
            <a:endParaRPr lang="ru-RU" dirty="0"/>
          </a:p>
        </p:txBody>
      </p:sp>
      <p:sp>
        <p:nvSpPr>
          <p:cNvPr id="5" name="Подзаголовок 4"/>
          <p:cNvSpPr>
            <a:spLocks noGrp="1"/>
          </p:cNvSpPr>
          <p:nvPr>
            <p:ph type="subTitle" idx="1"/>
          </p:nvPr>
        </p:nvSpPr>
        <p:spPr bwMode="auto">
          <a:xfrm>
            <a:off x="705798" y="2542039"/>
            <a:ext cx="6015042" cy="868680"/>
          </a:xfrm>
        </p:spPr>
        <p:txBody>
          <a:bodyPr/>
          <a:lstStyle/>
          <a:p>
            <a:pPr>
              <a:defRPr/>
            </a:pPr>
            <a:r>
              <a:rPr lang="ru-RU" dirty="0" smtClean="0"/>
              <a:t>Обзор </a:t>
            </a:r>
            <a:r>
              <a:rPr lang="ru-RU" dirty="0" smtClean="0"/>
              <a:t>основных возможностей конфигурации</a:t>
            </a:r>
            <a:endParaRPr lang="ru-RU" dirty="0"/>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t>Номенклатура</a:t>
            </a:r>
            <a:endParaRPr lang="ru-RU" dirty="0"/>
          </a:p>
        </p:txBody>
      </p:sp>
      <p:sp>
        <p:nvSpPr>
          <p:cNvPr id="3" name="Подзаголовок 2"/>
          <p:cNvSpPr>
            <a:spLocks noGrp="1"/>
          </p:cNvSpPr>
          <p:nvPr>
            <p:ph type="subTitle" idx="1"/>
          </p:nvPr>
        </p:nvSpPr>
        <p:spPr>
          <a:xfrm>
            <a:off x="480060" y="768668"/>
            <a:ext cx="4560113" cy="1491729"/>
          </a:xfrm>
        </p:spPr>
        <p:txBody>
          <a:bodyPr/>
          <a:lstStyle/>
          <a:p>
            <a:pPr>
              <a:spcBef>
                <a:spcPct val="20000"/>
              </a:spcBef>
              <a:buFont typeface="Wingdings" pitchFamily="2" charset="2"/>
              <a:buChar char="Ø"/>
            </a:pPr>
            <a:r>
              <a:rPr lang="ru-RU" altLang="ru-RU" sz="1600" dirty="0" smtClean="0"/>
              <a:t> Для </a:t>
            </a:r>
            <a:r>
              <a:rPr lang="ru-RU" altLang="ru-RU" sz="1600" dirty="0" smtClean="0"/>
              <a:t>каждой номенклатурной позиции можно указать штрих код.</a:t>
            </a:r>
          </a:p>
          <a:p>
            <a:pPr>
              <a:spcBef>
                <a:spcPct val="20000"/>
              </a:spcBef>
              <a:buFont typeface="Wingdings" pitchFamily="2" charset="2"/>
              <a:buChar char="Ø"/>
            </a:pPr>
            <a:r>
              <a:rPr lang="ru-RU" altLang="ru-RU" sz="1600" dirty="0" smtClean="0"/>
              <a:t> Указанные </a:t>
            </a:r>
            <a:r>
              <a:rPr lang="ru-RU" altLang="ru-RU" sz="1600" dirty="0" smtClean="0"/>
              <a:t>штрих коды используются при выгрузке в ККМ. Можно указать штрих код, который будет использоваться при обмене с помощью DBF файлов.</a:t>
            </a:r>
          </a:p>
        </p:txBody>
      </p:sp>
      <p:pic>
        <p:nvPicPr>
          <p:cNvPr id="4" name="Рисунок 3"/>
          <p:cNvPicPr>
            <a:picLocks noChangeAspect="1"/>
          </p:cNvPicPr>
          <p:nvPr/>
        </p:nvPicPr>
        <p:blipFill>
          <a:blip r:embed="rId2" cstate="print"/>
          <a:stretch>
            <a:fillRect/>
          </a:stretch>
        </p:blipFill>
        <p:spPr>
          <a:xfrm>
            <a:off x="5239875" y="732864"/>
            <a:ext cx="3812660" cy="3879477"/>
          </a:xfrm>
          <a:prstGeom prst="rect">
            <a:avLst/>
          </a:prstGeom>
          <a:ln>
            <a:solidFill>
              <a:schemeClr val="bg1">
                <a:lumMod val="50000"/>
              </a:schemeClr>
            </a:solidFill>
          </a:ln>
        </p:spPr>
      </p:pic>
      <p:pic>
        <p:nvPicPr>
          <p:cNvPr id="5" name="Рисунок 3"/>
          <p:cNvPicPr>
            <a:picLocks noChangeAspect="1"/>
          </p:cNvPicPr>
          <p:nvPr/>
        </p:nvPicPr>
        <p:blipFill>
          <a:blip r:embed="rId3" cstate="print"/>
          <a:srcRect/>
          <a:stretch>
            <a:fillRect/>
          </a:stretch>
        </p:blipFill>
        <p:spPr bwMode="auto">
          <a:xfrm>
            <a:off x="701022" y="2921467"/>
            <a:ext cx="2124075" cy="174307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361173" y="2444376"/>
            <a:ext cx="2003425" cy="20050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t>Рецептуры</a:t>
            </a:r>
            <a:endParaRPr lang="ru-RU" dirty="0"/>
          </a:p>
        </p:txBody>
      </p:sp>
      <p:sp>
        <p:nvSpPr>
          <p:cNvPr id="3" name="Подзаголовок 2"/>
          <p:cNvSpPr>
            <a:spLocks noGrp="1"/>
          </p:cNvSpPr>
          <p:nvPr>
            <p:ph type="subTitle" idx="1"/>
          </p:nvPr>
        </p:nvSpPr>
        <p:spPr>
          <a:xfrm>
            <a:off x="141195" y="874059"/>
            <a:ext cx="4114800" cy="800099"/>
          </a:xfrm>
        </p:spPr>
        <p:txBody>
          <a:bodyPr/>
          <a:lstStyle/>
          <a:p>
            <a:pPr>
              <a:spcBef>
                <a:spcPct val="20000"/>
              </a:spcBef>
            </a:pPr>
            <a:r>
              <a:rPr lang="ru-RU" altLang="ru-RU" sz="1600" dirty="0" smtClean="0"/>
              <a:t>Возможность ведения учета рецептур в различных видах производственного процесса.</a:t>
            </a:r>
            <a:endParaRPr lang="ru-RU" altLang="ru-RU" sz="1600" dirty="0"/>
          </a:p>
        </p:txBody>
      </p:sp>
      <p:pic>
        <p:nvPicPr>
          <p:cNvPr id="4" name="Picture 4" descr="[Image]"/>
          <p:cNvPicPr>
            <a:picLocks noChangeAspect="1" noChangeArrowheads="1"/>
          </p:cNvPicPr>
          <p:nvPr/>
        </p:nvPicPr>
        <p:blipFill>
          <a:blip r:embed="rId2" cstate="print"/>
          <a:srcRect/>
          <a:stretch>
            <a:fillRect/>
          </a:stretch>
        </p:blipFill>
        <p:spPr bwMode="auto">
          <a:xfrm>
            <a:off x="4362619" y="1021975"/>
            <a:ext cx="1260907" cy="1009185"/>
          </a:xfrm>
          <a:prstGeom prst="rect">
            <a:avLst/>
          </a:prstGeom>
          <a:noFill/>
          <a:ln w="9525">
            <a:noFill/>
            <a:miter lim="800000"/>
            <a:headEnd/>
            <a:tailEnd/>
          </a:ln>
        </p:spPr>
      </p:pic>
      <p:pic>
        <p:nvPicPr>
          <p:cNvPr id="5" name="Picture 6" descr="[Ima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42464" y="1054568"/>
            <a:ext cx="1265160" cy="983877"/>
          </a:xfrm>
          <a:prstGeom prst="rect">
            <a:avLst/>
          </a:prstGeom>
          <a:noFill/>
          <a:ln w="9525">
            <a:noFill/>
            <a:miter lim="800000"/>
            <a:headEnd/>
            <a:tailEnd/>
          </a:ln>
        </p:spPr>
      </p:pic>
      <p:pic>
        <p:nvPicPr>
          <p:cNvPr id="6" name="Picture 8" descr="[Image]"/>
          <p:cNvPicPr>
            <a:picLocks noChangeAspect="1" noChangeArrowheads="1"/>
          </p:cNvPicPr>
          <p:nvPr/>
        </p:nvPicPr>
        <p:blipFill>
          <a:blip r:embed="rId4" cstate="print">
            <a:clrChange>
              <a:clrFrom>
                <a:srgbClr val="FFFFFF"/>
              </a:clrFrom>
              <a:clrTo>
                <a:srgbClr val="FFFFFF">
                  <a:alpha val="0"/>
                </a:srgbClr>
              </a:clrTo>
            </a:clrChange>
          </a:blip>
          <a:srcRect l="5809" r="12468"/>
          <a:stretch>
            <a:fillRect/>
          </a:stretch>
        </p:blipFill>
        <p:spPr bwMode="auto">
          <a:xfrm>
            <a:off x="7642675" y="1040140"/>
            <a:ext cx="822248" cy="826339"/>
          </a:xfrm>
          <a:prstGeom prst="rect">
            <a:avLst/>
          </a:prstGeom>
          <a:noFill/>
          <a:ln w="9525">
            <a:noFill/>
            <a:miter lim="800000"/>
            <a:headEnd/>
            <a:tailEnd/>
          </a:ln>
        </p:spPr>
      </p:pic>
      <p:grpSp>
        <p:nvGrpSpPr>
          <p:cNvPr id="7" name="Группа 4"/>
          <p:cNvGrpSpPr>
            <a:grpSpLocks/>
          </p:cNvGrpSpPr>
          <p:nvPr/>
        </p:nvGrpSpPr>
        <p:grpSpPr bwMode="auto">
          <a:xfrm>
            <a:off x="4971940" y="793377"/>
            <a:ext cx="3074240" cy="329453"/>
            <a:chOff x="1652555" y="2224385"/>
            <a:chExt cx="5439949" cy="863600"/>
          </a:xfrm>
        </p:grpSpPr>
        <p:cxnSp>
          <p:nvCxnSpPr>
            <p:cNvPr id="8" name="Прямая соединительная линия 7"/>
            <p:cNvCxnSpPr/>
            <p:nvPr/>
          </p:nvCxnSpPr>
          <p:spPr>
            <a:xfrm flipH="1">
              <a:off x="1652555" y="2224385"/>
              <a:ext cx="543994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1652555" y="2224385"/>
              <a:ext cx="0" cy="863600"/>
            </a:xfrm>
            <a:prstGeom prst="straightConnector1">
              <a:avLst/>
            </a:prstGeom>
            <a:ln w="1905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4421984" y="2224385"/>
              <a:ext cx="0" cy="863600"/>
            </a:xfrm>
            <a:prstGeom prst="straightConnector1">
              <a:avLst/>
            </a:prstGeom>
            <a:ln w="1905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7092504" y="2224385"/>
              <a:ext cx="0" cy="863600"/>
            </a:xfrm>
            <a:prstGeom prst="straightConnector1">
              <a:avLst/>
            </a:prstGeom>
            <a:ln w="1905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2" name="TextBox 16"/>
          <p:cNvSpPr txBox="1">
            <a:spLocks noChangeArrowheads="1"/>
          </p:cNvSpPr>
          <p:nvPr/>
        </p:nvSpPr>
        <p:spPr bwMode="auto">
          <a:xfrm>
            <a:off x="5727776" y="407009"/>
            <a:ext cx="2132029" cy="369332"/>
          </a:xfrm>
          <a:prstGeom prst="rect">
            <a:avLst/>
          </a:prstGeom>
          <a:noFill/>
          <a:ln w="9525">
            <a:noFill/>
            <a:miter lim="800000"/>
            <a:headEnd/>
            <a:tailEnd/>
          </a:ln>
        </p:spPr>
        <p:txBody>
          <a:bodyPr wrap="square">
            <a:spAutoFit/>
          </a:bodyPr>
          <a:lstStyle/>
          <a:p>
            <a:pPr eaLnBrk="1" hangingPunct="1"/>
            <a:r>
              <a:rPr lang="ru-RU" altLang="ru-RU" b="1" dirty="0">
                <a:solidFill>
                  <a:srgbClr val="FF0000"/>
                </a:solidFill>
              </a:rPr>
              <a:t>Виды рецептур</a:t>
            </a:r>
          </a:p>
        </p:txBody>
      </p:sp>
      <p:sp>
        <p:nvSpPr>
          <p:cNvPr id="13" name="TextBox 26"/>
          <p:cNvSpPr txBox="1">
            <a:spLocks noChangeArrowheads="1"/>
          </p:cNvSpPr>
          <p:nvPr/>
        </p:nvSpPr>
        <p:spPr bwMode="auto">
          <a:xfrm>
            <a:off x="7261412" y="1867136"/>
            <a:ext cx="1983441" cy="338554"/>
          </a:xfrm>
          <a:prstGeom prst="rect">
            <a:avLst/>
          </a:prstGeom>
          <a:noFill/>
          <a:ln w="9525">
            <a:noFill/>
            <a:miter lim="800000"/>
            <a:headEnd/>
            <a:tailEnd/>
          </a:ln>
        </p:spPr>
        <p:txBody>
          <a:bodyPr wrap="square">
            <a:spAutoFit/>
          </a:bodyPr>
          <a:lstStyle/>
          <a:p>
            <a:pPr eaLnBrk="1" hangingPunct="1"/>
            <a:r>
              <a:rPr lang="ru-RU" altLang="ru-RU" sz="1600" b="1" dirty="0" err="1">
                <a:solidFill>
                  <a:srgbClr val="FF3300"/>
                </a:solidFill>
              </a:rPr>
              <a:t>Разукомплектация</a:t>
            </a:r>
            <a:endParaRPr lang="ru-RU" altLang="ru-RU" sz="1600" b="1" dirty="0">
              <a:solidFill>
                <a:srgbClr val="FF3300"/>
              </a:solidFill>
            </a:endParaRPr>
          </a:p>
        </p:txBody>
      </p:sp>
      <p:sp>
        <p:nvSpPr>
          <p:cNvPr id="14" name="TextBox 29"/>
          <p:cNvSpPr txBox="1">
            <a:spLocks noChangeArrowheads="1"/>
          </p:cNvSpPr>
          <p:nvPr/>
        </p:nvSpPr>
        <p:spPr bwMode="auto">
          <a:xfrm>
            <a:off x="4190703" y="1848179"/>
            <a:ext cx="1537743" cy="338554"/>
          </a:xfrm>
          <a:prstGeom prst="rect">
            <a:avLst/>
          </a:prstGeom>
          <a:noFill/>
          <a:ln w="9525">
            <a:noFill/>
            <a:miter lim="800000"/>
            <a:headEnd/>
            <a:tailEnd/>
          </a:ln>
        </p:spPr>
        <p:txBody>
          <a:bodyPr wrap="square">
            <a:spAutoFit/>
          </a:bodyPr>
          <a:lstStyle/>
          <a:p>
            <a:pPr eaLnBrk="1" hangingPunct="1"/>
            <a:r>
              <a:rPr lang="ru-RU" altLang="ru-RU" sz="1600" b="1" dirty="0">
                <a:solidFill>
                  <a:srgbClr val="FF3300"/>
                </a:solidFill>
              </a:rPr>
              <a:t>Приготовление</a:t>
            </a:r>
          </a:p>
        </p:txBody>
      </p:sp>
      <p:sp>
        <p:nvSpPr>
          <p:cNvPr id="15" name="TextBox 25"/>
          <p:cNvSpPr txBox="1">
            <a:spLocks noChangeArrowheads="1"/>
          </p:cNvSpPr>
          <p:nvPr/>
        </p:nvSpPr>
        <p:spPr bwMode="auto">
          <a:xfrm>
            <a:off x="6042475" y="1873112"/>
            <a:ext cx="1205489" cy="338554"/>
          </a:xfrm>
          <a:prstGeom prst="rect">
            <a:avLst/>
          </a:prstGeom>
          <a:noFill/>
          <a:ln w="9525">
            <a:noFill/>
            <a:miter lim="800000"/>
            <a:headEnd/>
            <a:tailEnd/>
          </a:ln>
        </p:spPr>
        <p:txBody>
          <a:bodyPr wrap="square">
            <a:spAutoFit/>
          </a:bodyPr>
          <a:lstStyle/>
          <a:p>
            <a:pPr eaLnBrk="1" hangingPunct="1"/>
            <a:r>
              <a:rPr lang="ru-RU" altLang="ru-RU" sz="1600" b="1" dirty="0">
                <a:solidFill>
                  <a:srgbClr val="FF3300"/>
                </a:solidFill>
              </a:rPr>
              <a:t>Разделка</a:t>
            </a:r>
          </a:p>
        </p:txBody>
      </p:sp>
      <p:pic>
        <p:nvPicPr>
          <p:cNvPr id="16" name="Рисунок 15"/>
          <p:cNvPicPr>
            <a:picLocks noChangeAspect="1"/>
          </p:cNvPicPr>
          <p:nvPr/>
        </p:nvPicPr>
        <p:blipFill>
          <a:blip r:embed="rId5" cstate="print"/>
          <a:srcRect/>
          <a:stretch>
            <a:fillRect/>
          </a:stretch>
        </p:blipFill>
        <p:spPr bwMode="auto">
          <a:xfrm>
            <a:off x="0" y="2131359"/>
            <a:ext cx="2998556" cy="2689412"/>
          </a:xfrm>
          <a:prstGeom prst="rect">
            <a:avLst/>
          </a:prstGeom>
          <a:noFill/>
          <a:ln w="9525">
            <a:noFill/>
            <a:miter lim="800000"/>
            <a:headEnd/>
            <a:tailEnd/>
          </a:ln>
        </p:spPr>
      </p:pic>
      <p:pic>
        <p:nvPicPr>
          <p:cNvPr id="17" name="Рисунок 16"/>
          <p:cNvPicPr>
            <a:picLocks noChangeAspect="1"/>
          </p:cNvPicPr>
          <p:nvPr/>
        </p:nvPicPr>
        <p:blipFill>
          <a:blip r:embed="rId6" cstate="print"/>
          <a:srcRect/>
          <a:stretch>
            <a:fillRect/>
          </a:stretch>
        </p:blipFill>
        <p:spPr bwMode="auto">
          <a:xfrm>
            <a:off x="3015784" y="2366683"/>
            <a:ext cx="2894737" cy="2655794"/>
          </a:xfrm>
          <a:prstGeom prst="rect">
            <a:avLst/>
          </a:prstGeom>
          <a:noFill/>
          <a:ln w="9525">
            <a:noFill/>
            <a:miter lim="800000"/>
            <a:headEnd/>
            <a:tailEnd/>
          </a:ln>
        </p:spPr>
      </p:pic>
      <p:pic>
        <p:nvPicPr>
          <p:cNvPr id="18" name="Рисунок 17"/>
          <p:cNvPicPr>
            <a:picLocks noChangeAspect="1"/>
          </p:cNvPicPr>
          <p:nvPr/>
        </p:nvPicPr>
        <p:blipFill>
          <a:blip r:embed="rId7" cstate="print"/>
          <a:srcRect/>
          <a:stretch>
            <a:fillRect/>
          </a:stretch>
        </p:blipFill>
        <p:spPr bwMode="auto">
          <a:xfrm>
            <a:off x="5939035" y="2319618"/>
            <a:ext cx="3204965" cy="25213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Рецептуры</a:t>
            </a:r>
            <a:endParaRPr lang="ru-RU" dirty="0"/>
          </a:p>
        </p:txBody>
      </p:sp>
      <p:sp>
        <p:nvSpPr>
          <p:cNvPr id="4" name="Текст 1"/>
          <p:cNvSpPr txBox="1">
            <a:spLocks/>
          </p:cNvSpPr>
          <p:nvPr/>
        </p:nvSpPr>
        <p:spPr bwMode="auto">
          <a:xfrm>
            <a:off x="282761" y="827742"/>
            <a:ext cx="4336304" cy="1041400"/>
          </a:xfrm>
          <a:prstGeom prst="rect">
            <a:avLst/>
          </a:prstGeom>
          <a:noFill/>
          <a:ln w="9525">
            <a:noFill/>
            <a:miter lim="800000"/>
            <a:headEnd/>
            <a:tailEnd/>
          </a:ln>
        </p:spPr>
        <p:txBody>
          <a:bodyPr/>
          <a:lstStyle/>
          <a:p>
            <a:pPr>
              <a:spcBef>
                <a:spcPct val="20000"/>
              </a:spcBef>
            </a:pPr>
            <a:r>
              <a:rPr lang="ru-RU" altLang="ru-RU" dirty="0">
                <a:latin typeface="Tahoma" pitchFamily="34" charset="0"/>
                <a:ea typeface="Tahoma" pitchFamily="34" charset="0"/>
                <a:cs typeface="Tahoma" pitchFamily="34" charset="0"/>
              </a:rPr>
              <a:t>Возможность использования схемы «блюдо в блюде» с неограниченным количеством уровней вложенности. </a:t>
            </a:r>
          </a:p>
          <a:p>
            <a:pPr marL="341313" indent="-341313">
              <a:spcBef>
                <a:spcPct val="20000"/>
              </a:spcBef>
            </a:pPr>
            <a:r>
              <a:rPr lang="ru-RU" altLang="ru-RU" dirty="0">
                <a:latin typeface="Tahoma" pitchFamily="34" charset="0"/>
                <a:ea typeface="Tahoma" pitchFamily="34" charset="0"/>
                <a:cs typeface="Tahoma" pitchFamily="34" charset="0"/>
              </a:rPr>
              <a:t> </a:t>
            </a:r>
          </a:p>
          <a:p>
            <a:pPr marL="341313" indent="-341313">
              <a:spcBef>
                <a:spcPct val="20000"/>
              </a:spcBef>
              <a:buFontTx/>
              <a:buChar char="•"/>
            </a:pPr>
            <a:endParaRPr lang="ru-RU" altLang="ru-RU" dirty="0">
              <a:latin typeface="Tahoma" pitchFamily="34" charset="0"/>
              <a:ea typeface="Tahoma" pitchFamily="34" charset="0"/>
              <a:cs typeface="Tahoma" pitchFamily="34" charset="0"/>
            </a:endParaRPr>
          </a:p>
          <a:p>
            <a:pPr marL="341313" indent="-341313">
              <a:spcBef>
                <a:spcPct val="20000"/>
              </a:spcBef>
            </a:pPr>
            <a:endParaRPr lang="ru-RU" altLang="ru-RU" dirty="0">
              <a:latin typeface="Tahoma" pitchFamily="34" charset="0"/>
              <a:ea typeface="Tahoma" pitchFamily="34" charset="0"/>
              <a:cs typeface="Tahoma" pitchFamily="34" charset="0"/>
            </a:endParaRPr>
          </a:p>
          <a:p>
            <a:pPr marL="341313" indent="-341313" eaLnBrk="1" hangingPunct="1">
              <a:spcBef>
                <a:spcPct val="20000"/>
              </a:spcBef>
              <a:spcAft>
                <a:spcPts val="600"/>
              </a:spcAft>
            </a:pPr>
            <a:endParaRPr lang="ru-RU" altLang="ru-RU" dirty="0">
              <a:latin typeface="Tahoma" pitchFamily="34" charset="0"/>
              <a:ea typeface="Tahoma" pitchFamily="34" charset="0"/>
              <a:cs typeface="Tahoma" pitchFamily="34" charset="0"/>
            </a:endParaRPr>
          </a:p>
        </p:txBody>
      </p:sp>
      <p:pic>
        <p:nvPicPr>
          <p:cNvPr id="5" name="Рисунок 1"/>
          <p:cNvPicPr>
            <a:picLocks noChangeAspect="1"/>
          </p:cNvPicPr>
          <p:nvPr/>
        </p:nvPicPr>
        <p:blipFill>
          <a:blip r:embed="rId2" cstate="print"/>
          <a:srcRect/>
          <a:stretch>
            <a:fillRect/>
          </a:stretch>
        </p:blipFill>
        <p:spPr bwMode="auto">
          <a:xfrm>
            <a:off x="4709179" y="356906"/>
            <a:ext cx="4246562" cy="3925888"/>
          </a:xfrm>
          <a:prstGeom prst="rect">
            <a:avLst/>
          </a:prstGeom>
          <a:noFill/>
          <a:ln w="9525">
            <a:noFill/>
            <a:miter lim="800000"/>
            <a:headEnd/>
            <a:tailEnd/>
          </a:ln>
        </p:spPr>
      </p:pic>
      <p:pic>
        <p:nvPicPr>
          <p:cNvPr id="7" name="Рисунок 5"/>
          <p:cNvPicPr>
            <a:picLocks noChangeAspect="1"/>
          </p:cNvPicPr>
          <p:nvPr/>
        </p:nvPicPr>
        <p:blipFill>
          <a:blip r:embed="rId3" cstate="print"/>
          <a:srcRect/>
          <a:stretch>
            <a:fillRect/>
          </a:stretch>
        </p:blipFill>
        <p:spPr bwMode="auto">
          <a:xfrm>
            <a:off x="0" y="3724837"/>
            <a:ext cx="1143000" cy="1142999"/>
          </a:xfrm>
          <a:prstGeom prst="rect">
            <a:avLst/>
          </a:prstGeom>
          <a:noFill/>
          <a:ln w="9525">
            <a:noFill/>
            <a:miter lim="800000"/>
            <a:headEnd/>
            <a:tailEnd/>
          </a:ln>
        </p:spPr>
      </p:pic>
      <p:pic>
        <p:nvPicPr>
          <p:cNvPr id="6" name="Рисунок 6"/>
          <p:cNvPicPr>
            <a:picLocks noChangeAspect="1"/>
          </p:cNvPicPr>
          <p:nvPr/>
        </p:nvPicPr>
        <p:blipFill>
          <a:blip r:embed="rId4" cstate="print"/>
          <a:srcRect/>
          <a:stretch>
            <a:fillRect/>
          </a:stretch>
        </p:blipFill>
        <p:spPr bwMode="auto">
          <a:xfrm>
            <a:off x="1171202" y="1831503"/>
            <a:ext cx="3347011" cy="296237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t>Рецептуры</a:t>
            </a:r>
            <a:endParaRPr lang="ru-RU" dirty="0"/>
          </a:p>
        </p:txBody>
      </p:sp>
      <p:sp>
        <p:nvSpPr>
          <p:cNvPr id="3" name="Подзаголовок 2"/>
          <p:cNvSpPr>
            <a:spLocks noGrp="1"/>
          </p:cNvSpPr>
          <p:nvPr>
            <p:ph type="subTitle" idx="1"/>
          </p:nvPr>
        </p:nvSpPr>
        <p:spPr>
          <a:xfrm>
            <a:off x="480060" y="768669"/>
            <a:ext cx="8214360" cy="1167708"/>
          </a:xfrm>
        </p:spPr>
        <p:txBody>
          <a:bodyPr/>
          <a:lstStyle/>
          <a:p>
            <a:pPr>
              <a:spcBef>
                <a:spcPct val="20000"/>
              </a:spcBef>
            </a:pPr>
            <a:r>
              <a:rPr lang="ru-RU" altLang="ru-RU" sz="1600" dirty="0" smtClean="0"/>
              <a:t>Для уменьшения  погрешности при списании специй предусмотрен специальный </a:t>
            </a:r>
            <a:r>
              <a:rPr lang="ru-RU" altLang="ru-RU" sz="1600" dirty="0" smtClean="0"/>
              <a:t>механизм:</a:t>
            </a:r>
          </a:p>
          <a:p>
            <a:pPr>
              <a:spcBef>
                <a:spcPct val="20000"/>
              </a:spcBef>
              <a:buFont typeface="Wingdings" pitchFamily="2" charset="2"/>
              <a:buChar char="Ø"/>
            </a:pPr>
            <a:r>
              <a:rPr lang="ru-RU" altLang="ru-RU" sz="1600" dirty="0" smtClean="0"/>
              <a:t> специи </a:t>
            </a:r>
            <a:r>
              <a:rPr lang="ru-RU" altLang="ru-RU" sz="1600" dirty="0" smtClean="0"/>
              <a:t>в рецептуре заполняются на отдельной </a:t>
            </a:r>
            <a:r>
              <a:rPr lang="ru-RU" altLang="ru-RU" sz="1600" dirty="0" smtClean="0"/>
              <a:t>закладке;</a:t>
            </a:r>
          </a:p>
          <a:p>
            <a:pPr>
              <a:spcBef>
                <a:spcPct val="20000"/>
              </a:spcBef>
              <a:buFont typeface="Wingdings" pitchFamily="2" charset="2"/>
              <a:buChar char="Ø"/>
            </a:pPr>
            <a:r>
              <a:rPr lang="ru-RU" altLang="ru-RU" sz="1600" dirty="0" smtClean="0"/>
              <a:t> для </a:t>
            </a:r>
            <a:r>
              <a:rPr lang="ru-RU" altLang="ru-RU" sz="1600" dirty="0" smtClean="0"/>
              <a:t>списания специй  используется специальный документ.</a:t>
            </a:r>
          </a:p>
        </p:txBody>
      </p:sp>
      <p:pic>
        <p:nvPicPr>
          <p:cNvPr id="5" name="Рисунок 4"/>
          <p:cNvPicPr>
            <a:picLocks noChangeAspect="1"/>
          </p:cNvPicPr>
          <p:nvPr/>
        </p:nvPicPr>
        <p:blipFill>
          <a:blip r:embed="rId2" cstate="print"/>
          <a:stretch>
            <a:fillRect/>
          </a:stretch>
        </p:blipFill>
        <p:spPr>
          <a:xfrm>
            <a:off x="139700" y="1976717"/>
            <a:ext cx="4537742" cy="2978524"/>
          </a:xfrm>
          <a:prstGeom prst="rect">
            <a:avLst/>
          </a:prstGeom>
          <a:ln>
            <a:solidFill>
              <a:schemeClr val="bg1">
                <a:lumMod val="50000"/>
              </a:schemeClr>
            </a:solidFill>
          </a:ln>
        </p:spPr>
      </p:pic>
      <p:pic>
        <p:nvPicPr>
          <p:cNvPr id="6" name="Рисунок 6"/>
          <p:cNvPicPr>
            <a:picLocks noChangeAspect="1"/>
          </p:cNvPicPr>
          <p:nvPr/>
        </p:nvPicPr>
        <p:blipFill>
          <a:blip r:embed="rId3" cstate="print"/>
          <a:srcRect/>
          <a:stretch>
            <a:fillRect/>
          </a:stretch>
        </p:blipFill>
        <p:spPr bwMode="auto">
          <a:xfrm>
            <a:off x="7941732" y="3792069"/>
            <a:ext cx="1202268" cy="861639"/>
          </a:xfrm>
          <a:prstGeom prst="rect">
            <a:avLst/>
          </a:prstGeom>
          <a:noFill/>
          <a:ln w="9525">
            <a:noFill/>
            <a:miter lim="800000"/>
            <a:headEnd/>
            <a:tailEnd/>
          </a:ln>
        </p:spPr>
      </p:pic>
      <p:pic>
        <p:nvPicPr>
          <p:cNvPr id="4" name="Рисунок 2"/>
          <p:cNvPicPr>
            <a:picLocks noChangeAspect="1"/>
          </p:cNvPicPr>
          <p:nvPr/>
        </p:nvPicPr>
        <p:blipFill>
          <a:blip r:embed="rId4" cstate="print"/>
          <a:srcRect/>
          <a:stretch>
            <a:fillRect/>
          </a:stretch>
        </p:blipFill>
        <p:spPr bwMode="auto">
          <a:xfrm>
            <a:off x="4817035" y="2171699"/>
            <a:ext cx="3146454" cy="274553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Рецептуры</a:t>
            </a:r>
            <a:endParaRPr lang="ru-RU" dirty="0"/>
          </a:p>
        </p:txBody>
      </p:sp>
      <p:sp>
        <p:nvSpPr>
          <p:cNvPr id="3" name="Подзаголовок 2"/>
          <p:cNvSpPr>
            <a:spLocks noGrp="1"/>
          </p:cNvSpPr>
          <p:nvPr>
            <p:ph type="subTitle" idx="1"/>
          </p:nvPr>
        </p:nvSpPr>
        <p:spPr>
          <a:xfrm>
            <a:off x="238013" y="1071227"/>
            <a:ext cx="2942216" cy="1100473"/>
          </a:xfrm>
        </p:spPr>
        <p:txBody>
          <a:bodyPr/>
          <a:lstStyle/>
          <a:p>
            <a:pPr>
              <a:spcBef>
                <a:spcPct val="20000"/>
              </a:spcBef>
            </a:pPr>
            <a:r>
              <a:rPr lang="ru-RU" altLang="ru-RU" sz="1600" dirty="0" smtClean="0"/>
              <a:t>По данным рецептуры можно получить печатную форму </a:t>
            </a:r>
            <a:r>
              <a:rPr lang="ru-RU" altLang="ru-RU" sz="1600" b="1" dirty="0" smtClean="0"/>
              <a:t>Технологическая карта</a:t>
            </a:r>
            <a:r>
              <a:rPr lang="ru-RU" altLang="ru-RU" sz="1600" dirty="0" smtClean="0"/>
              <a:t>.</a:t>
            </a:r>
          </a:p>
        </p:txBody>
      </p:sp>
      <p:pic>
        <p:nvPicPr>
          <p:cNvPr id="4" name="Рисунок 3"/>
          <p:cNvPicPr>
            <a:picLocks noChangeAspect="1"/>
          </p:cNvPicPr>
          <p:nvPr/>
        </p:nvPicPr>
        <p:blipFill>
          <a:blip r:embed="rId2" cstate="print"/>
          <a:stretch>
            <a:fillRect/>
          </a:stretch>
        </p:blipFill>
        <p:spPr>
          <a:xfrm>
            <a:off x="4066990" y="900953"/>
            <a:ext cx="4371954" cy="3818965"/>
          </a:xfrm>
          <a:prstGeom prst="rect">
            <a:avLst/>
          </a:prstGeom>
          <a:ln>
            <a:solidFill>
              <a:schemeClr val="bg1">
                <a:lumMod val="50000"/>
              </a:schemeClr>
            </a:solidFill>
          </a:ln>
        </p:spPr>
      </p:pic>
      <p:sp>
        <p:nvSpPr>
          <p:cNvPr id="5" name="Скругленная прямоугольная выноска 4"/>
          <p:cNvSpPr/>
          <p:nvPr/>
        </p:nvSpPr>
        <p:spPr bwMode="auto">
          <a:xfrm>
            <a:off x="3227295" y="947457"/>
            <a:ext cx="1042938" cy="565337"/>
          </a:xfrm>
          <a:prstGeom prst="wedgeRoundRectCallout">
            <a:avLst>
              <a:gd name="adj1" fmla="val 58689"/>
              <a:gd name="adj2" fmla="val 103121"/>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900" b="1" dirty="0">
                <a:solidFill>
                  <a:srgbClr val="4D4D4D"/>
                </a:solidFill>
                <a:latin typeface="Arial" panose="020B0604020202020204" pitchFamily="34" charset="0"/>
              </a:rPr>
              <a:t>перечень </a:t>
            </a:r>
          </a:p>
          <a:p>
            <a:pPr algn="ctr" eaLnBrk="1" hangingPunct="1">
              <a:defRPr/>
            </a:pPr>
            <a:r>
              <a:rPr lang="ru-RU" sz="900" b="1" dirty="0">
                <a:solidFill>
                  <a:srgbClr val="4D4D4D"/>
                </a:solidFill>
                <a:latin typeface="Arial" panose="020B0604020202020204" pitchFamily="34" charset="0"/>
              </a:rPr>
              <a:t>ингредиентов</a:t>
            </a:r>
          </a:p>
          <a:p>
            <a:pPr algn="ctr" eaLnBrk="1" hangingPunct="1">
              <a:defRPr/>
            </a:pPr>
            <a:r>
              <a:rPr lang="ru-RU" sz="900" b="1" dirty="0">
                <a:solidFill>
                  <a:srgbClr val="4D4D4D"/>
                </a:solidFill>
                <a:latin typeface="Arial" panose="020B0604020202020204" pitchFamily="34" charset="0"/>
              </a:rPr>
              <a:t>с учетом</a:t>
            </a:r>
          </a:p>
          <a:p>
            <a:pPr algn="ctr" eaLnBrk="1" hangingPunct="1">
              <a:defRPr/>
            </a:pPr>
            <a:r>
              <a:rPr lang="ru-RU" sz="900" b="1" dirty="0">
                <a:solidFill>
                  <a:srgbClr val="4D4D4D"/>
                </a:solidFill>
                <a:latin typeface="Arial" panose="020B0604020202020204" pitchFamily="34" charset="0"/>
              </a:rPr>
              <a:t>п/ф</a:t>
            </a:r>
          </a:p>
        </p:txBody>
      </p:sp>
      <p:sp>
        <p:nvSpPr>
          <p:cNvPr id="6" name="Скругленная прямоугольная выноска 5"/>
          <p:cNvSpPr/>
          <p:nvPr/>
        </p:nvSpPr>
        <p:spPr bwMode="auto">
          <a:xfrm>
            <a:off x="8162365" y="746312"/>
            <a:ext cx="874060" cy="576448"/>
          </a:xfrm>
          <a:prstGeom prst="wedgeRoundRectCallout">
            <a:avLst>
              <a:gd name="adj1" fmla="val -72472"/>
              <a:gd name="adj2" fmla="val 114064"/>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900" b="1" dirty="0">
                <a:solidFill>
                  <a:srgbClr val="4D4D4D"/>
                </a:solidFill>
                <a:latin typeface="Arial" panose="020B0604020202020204" pitchFamily="34" charset="0"/>
              </a:rPr>
              <a:t>вес брутто, </a:t>
            </a:r>
          </a:p>
          <a:p>
            <a:pPr algn="ctr" eaLnBrk="1" hangingPunct="1">
              <a:defRPr/>
            </a:pPr>
            <a:r>
              <a:rPr lang="ru-RU" sz="900" b="1" dirty="0">
                <a:solidFill>
                  <a:srgbClr val="4D4D4D"/>
                </a:solidFill>
                <a:latin typeface="Arial" panose="020B0604020202020204" pitchFamily="34" charset="0"/>
              </a:rPr>
              <a:t>нетто и</a:t>
            </a:r>
          </a:p>
          <a:p>
            <a:pPr algn="ctr" eaLnBrk="1" hangingPunct="1">
              <a:defRPr/>
            </a:pPr>
            <a:r>
              <a:rPr lang="ru-RU" sz="900" b="1" dirty="0">
                <a:solidFill>
                  <a:srgbClr val="4D4D4D"/>
                </a:solidFill>
                <a:latin typeface="Arial" panose="020B0604020202020204" pitchFamily="34" charset="0"/>
              </a:rPr>
              <a:t>проценты</a:t>
            </a:r>
          </a:p>
          <a:p>
            <a:pPr algn="ctr" eaLnBrk="1" hangingPunct="1">
              <a:defRPr/>
            </a:pPr>
            <a:r>
              <a:rPr lang="ru-RU" sz="900" b="1" dirty="0">
                <a:solidFill>
                  <a:srgbClr val="4D4D4D"/>
                </a:solidFill>
                <a:latin typeface="Arial" panose="020B0604020202020204" pitchFamily="34" charset="0"/>
              </a:rPr>
              <a:t>потерь</a:t>
            </a:r>
          </a:p>
        </p:txBody>
      </p:sp>
      <p:sp>
        <p:nvSpPr>
          <p:cNvPr id="7" name="Скругленная прямоугольная выноска 6"/>
          <p:cNvSpPr/>
          <p:nvPr/>
        </p:nvSpPr>
        <p:spPr bwMode="auto">
          <a:xfrm>
            <a:off x="6844554" y="342900"/>
            <a:ext cx="927846" cy="541897"/>
          </a:xfrm>
          <a:prstGeom prst="wedgeRoundRectCallout">
            <a:avLst>
              <a:gd name="adj1" fmla="val 9645"/>
              <a:gd name="adj2" fmla="val 132061"/>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900" b="1" dirty="0">
                <a:solidFill>
                  <a:srgbClr val="4D4D4D"/>
                </a:solidFill>
                <a:latin typeface="Arial" panose="020B0604020202020204" pitchFamily="34" charset="0"/>
              </a:rPr>
              <a:t>выход </a:t>
            </a:r>
          </a:p>
          <a:p>
            <a:pPr algn="ctr" eaLnBrk="1" hangingPunct="1">
              <a:defRPr/>
            </a:pPr>
            <a:r>
              <a:rPr lang="ru-RU" sz="900" b="1" dirty="0">
                <a:solidFill>
                  <a:srgbClr val="4D4D4D"/>
                </a:solidFill>
                <a:latin typeface="Arial" panose="020B0604020202020204" pitchFamily="34" charset="0"/>
              </a:rPr>
              <a:t>готового</a:t>
            </a:r>
          </a:p>
          <a:p>
            <a:pPr algn="ctr" eaLnBrk="1" hangingPunct="1">
              <a:defRPr/>
            </a:pPr>
            <a:r>
              <a:rPr lang="ru-RU" sz="900" b="1" dirty="0">
                <a:solidFill>
                  <a:srgbClr val="4D4D4D"/>
                </a:solidFill>
                <a:latin typeface="Arial" panose="020B0604020202020204" pitchFamily="34" charset="0"/>
              </a:rPr>
              <a:t>блюда</a:t>
            </a:r>
          </a:p>
        </p:txBody>
      </p:sp>
      <p:sp>
        <p:nvSpPr>
          <p:cNvPr id="8" name="Скругленная прямоугольная выноска 7"/>
          <p:cNvSpPr/>
          <p:nvPr/>
        </p:nvSpPr>
        <p:spPr bwMode="auto">
          <a:xfrm>
            <a:off x="5472952" y="403413"/>
            <a:ext cx="948016" cy="573646"/>
          </a:xfrm>
          <a:prstGeom prst="wedgeRoundRectCallout">
            <a:avLst>
              <a:gd name="adj1" fmla="val -64122"/>
              <a:gd name="adj2" fmla="val 122271"/>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900" b="1" dirty="0">
                <a:solidFill>
                  <a:srgbClr val="4D4D4D"/>
                </a:solidFill>
                <a:latin typeface="Arial" panose="020B0604020202020204" pitchFamily="34" charset="0"/>
              </a:rPr>
              <a:t>количество </a:t>
            </a:r>
          </a:p>
          <a:p>
            <a:pPr algn="ctr" eaLnBrk="1" hangingPunct="1">
              <a:defRPr/>
            </a:pPr>
            <a:r>
              <a:rPr lang="ru-RU" sz="900" b="1" dirty="0">
                <a:solidFill>
                  <a:srgbClr val="4D4D4D"/>
                </a:solidFill>
                <a:latin typeface="Arial" panose="020B0604020202020204" pitchFamily="34" charset="0"/>
              </a:rPr>
              <a:t>порций в </a:t>
            </a:r>
          </a:p>
          <a:p>
            <a:pPr algn="ctr" eaLnBrk="1" hangingPunct="1">
              <a:defRPr/>
            </a:pPr>
            <a:r>
              <a:rPr lang="ru-RU" sz="900" b="1" dirty="0">
                <a:solidFill>
                  <a:srgbClr val="4D4D4D"/>
                </a:solidFill>
                <a:latin typeface="Arial" panose="020B0604020202020204" pitchFamily="34" charset="0"/>
              </a:rPr>
              <a:t>рецептуре</a:t>
            </a:r>
          </a:p>
        </p:txBody>
      </p:sp>
      <p:sp>
        <p:nvSpPr>
          <p:cNvPr id="9" name="Скругленная прямоугольная выноска 8"/>
          <p:cNvSpPr/>
          <p:nvPr/>
        </p:nvSpPr>
        <p:spPr bwMode="auto">
          <a:xfrm>
            <a:off x="7746813" y="3696260"/>
            <a:ext cx="953433" cy="466351"/>
          </a:xfrm>
          <a:prstGeom prst="wedgeRoundRectCallout">
            <a:avLst>
              <a:gd name="adj1" fmla="val -83831"/>
              <a:gd name="adj2" fmla="val 120543"/>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endParaRPr lang="ru-RU" sz="800" b="1" dirty="0">
              <a:solidFill>
                <a:srgbClr val="4D4D4D"/>
              </a:solidFill>
              <a:latin typeface="Arial" panose="020B0604020202020204" pitchFamily="34" charset="0"/>
            </a:endParaRPr>
          </a:p>
          <a:p>
            <a:pPr algn="ctr" eaLnBrk="1" hangingPunct="1">
              <a:defRPr/>
            </a:pPr>
            <a:r>
              <a:rPr lang="ru-RU" sz="900" b="1" dirty="0">
                <a:solidFill>
                  <a:srgbClr val="4D4D4D"/>
                </a:solidFill>
                <a:latin typeface="Arial" panose="020B0604020202020204" pitchFamily="34" charset="0"/>
              </a:rPr>
              <a:t>пищевая </a:t>
            </a:r>
          </a:p>
          <a:p>
            <a:pPr algn="ctr" eaLnBrk="1" hangingPunct="1">
              <a:defRPr/>
            </a:pPr>
            <a:r>
              <a:rPr lang="ru-RU" sz="900" b="1" dirty="0">
                <a:solidFill>
                  <a:srgbClr val="4D4D4D"/>
                </a:solidFill>
                <a:latin typeface="Arial" panose="020B0604020202020204" pitchFamily="34" charset="0"/>
              </a:rPr>
              <a:t>ценность</a:t>
            </a:r>
          </a:p>
          <a:p>
            <a:pPr algn="ctr" eaLnBrk="1" hangingPunct="1">
              <a:defRPr/>
            </a:pPr>
            <a:r>
              <a:rPr lang="ru-RU" sz="900" b="1" dirty="0">
                <a:solidFill>
                  <a:srgbClr val="4D4D4D"/>
                </a:solidFill>
                <a:latin typeface="Arial" panose="020B0604020202020204" pitchFamily="34" charset="0"/>
              </a:rPr>
              <a:t>блюда</a:t>
            </a:r>
          </a:p>
          <a:p>
            <a:pPr algn="ctr" eaLnBrk="1" hangingPunct="1">
              <a:defRPr/>
            </a:pPr>
            <a:endParaRPr lang="ru-RU" sz="900" b="1" dirty="0">
              <a:solidFill>
                <a:srgbClr val="4D4D4D"/>
              </a:solidFill>
              <a:latin typeface="Arial" panose="020B0604020202020204" pitchFamily="34" charset="0"/>
            </a:endParaRPr>
          </a:p>
        </p:txBody>
      </p:sp>
      <p:sp>
        <p:nvSpPr>
          <p:cNvPr id="10" name="Скругленная прямоугольная выноска 9"/>
          <p:cNvSpPr/>
          <p:nvPr/>
        </p:nvSpPr>
        <p:spPr bwMode="auto">
          <a:xfrm>
            <a:off x="3301253" y="3092537"/>
            <a:ext cx="870835" cy="544892"/>
          </a:xfrm>
          <a:prstGeom prst="wedgeRoundRectCallout">
            <a:avLst>
              <a:gd name="adj1" fmla="val 66204"/>
              <a:gd name="adj2" fmla="val 145419"/>
              <a:gd name="adj3" fmla="val 16667"/>
            </a:avLst>
          </a:prstGeom>
          <a:solidFill>
            <a:srgbClr val="FFC000"/>
          </a:solidFill>
          <a:ln>
            <a:no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900" b="1" dirty="0">
                <a:solidFill>
                  <a:srgbClr val="4D4D4D"/>
                </a:solidFill>
                <a:latin typeface="Arial" panose="020B0604020202020204" pitchFamily="34" charset="0"/>
              </a:rPr>
              <a:t>технология</a:t>
            </a:r>
          </a:p>
          <a:p>
            <a:pPr algn="ctr" eaLnBrk="1" hangingPunct="1">
              <a:defRPr/>
            </a:pPr>
            <a:r>
              <a:rPr lang="ru-RU" sz="900" b="1" dirty="0">
                <a:solidFill>
                  <a:srgbClr val="4D4D4D"/>
                </a:solidFill>
                <a:latin typeface="Arial" panose="020B0604020202020204" pitchFamily="34" charset="0"/>
              </a:rPr>
              <a:t>приготовления</a:t>
            </a:r>
          </a:p>
          <a:p>
            <a:pPr algn="ctr" eaLnBrk="1" hangingPunct="1">
              <a:defRPr/>
            </a:pPr>
            <a:r>
              <a:rPr lang="ru-RU" sz="900" b="1" dirty="0">
                <a:solidFill>
                  <a:srgbClr val="4D4D4D"/>
                </a:solidFill>
                <a:latin typeface="Arial" panose="020B0604020202020204" pitchFamily="34" charset="0"/>
              </a:rPr>
              <a:t>блюда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Аналитические отчеты</a:t>
            </a:r>
            <a:endParaRPr lang="ru-RU" dirty="0"/>
          </a:p>
        </p:txBody>
      </p:sp>
      <p:sp>
        <p:nvSpPr>
          <p:cNvPr id="5" name="Прямоугольник 4"/>
          <p:cNvSpPr/>
          <p:nvPr/>
        </p:nvSpPr>
        <p:spPr>
          <a:xfrm>
            <a:off x="463924" y="774797"/>
            <a:ext cx="4121523" cy="1077218"/>
          </a:xfrm>
          <a:prstGeom prst="rect">
            <a:avLst/>
          </a:prstGeom>
        </p:spPr>
        <p:txBody>
          <a:bodyPr wrap="square">
            <a:spAutoFit/>
          </a:bodyPr>
          <a:lstStyle/>
          <a:p>
            <a:pPr>
              <a:spcBef>
                <a:spcPct val="20000"/>
              </a:spcBef>
            </a:pPr>
            <a:r>
              <a:rPr lang="ru-RU" altLang="ru-RU" sz="1600" b="1" dirty="0" smtClean="0">
                <a:latin typeface="Tahoma" pitchFamily="34" charset="0"/>
                <a:ea typeface="Tahoma" pitchFamily="34" charset="0"/>
                <a:cs typeface="Tahoma" pitchFamily="34" charset="0"/>
              </a:rPr>
              <a:t>Калькуляционная карточка </a:t>
            </a:r>
            <a:r>
              <a:rPr lang="ru-RU" altLang="ru-RU" sz="1600" dirty="0" smtClean="0">
                <a:latin typeface="Tahoma" pitchFamily="34" charset="0"/>
                <a:ea typeface="Tahoma" pitchFamily="34" charset="0"/>
                <a:cs typeface="Tahoma" pitchFamily="34" charset="0"/>
              </a:rPr>
              <a:t>и </a:t>
            </a:r>
            <a:r>
              <a:rPr lang="ru-RU" altLang="ru-RU" sz="1600" b="1" dirty="0" smtClean="0">
                <a:latin typeface="Tahoma" pitchFamily="34" charset="0"/>
                <a:ea typeface="Tahoma" pitchFamily="34" charset="0"/>
                <a:cs typeface="Tahoma" pitchFamily="34" charset="0"/>
              </a:rPr>
              <a:t>Калькуляция себестоимости блюд </a:t>
            </a:r>
            <a:r>
              <a:rPr lang="ru-RU" altLang="ru-RU" sz="1600" dirty="0" smtClean="0">
                <a:latin typeface="Tahoma" pitchFamily="34" charset="0"/>
                <a:ea typeface="Tahoma" pitchFamily="34" charset="0"/>
                <a:cs typeface="Tahoma" pitchFamily="34" charset="0"/>
              </a:rPr>
              <a:t>позволяют получить калькуляция каждого блюда или всех блюд списком.</a:t>
            </a:r>
            <a:endParaRPr lang="ru-RU" altLang="ru-RU" sz="1600" dirty="0">
              <a:latin typeface="Tahoma" pitchFamily="34" charset="0"/>
              <a:ea typeface="Tahoma" pitchFamily="34" charset="0"/>
              <a:cs typeface="Tahoma" pitchFamily="34" charset="0"/>
            </a:endParaRPr>
          </a:p>
        </p:txBody>
      </p:sp>
      <p:pic>
        <p:nvPicPr>
          <p:cNvPr id="6" name="Рисунок 2"/>
          <p:cNvPicPr>
            <a:picLocks noChangeAspect="1"/>
          </p:cNvPicPr>
          <p:nvPr/>
        </p:nvPicPr>
        <p:blipFill>
          <a:blip r:embed="rId2" cstate="print"/>
          <a:srcRect/>
          <a:stretch>
            <a:fillRect/>
          </a:stretch>
        </p:blipFill>
        <p:spPr bwMode="auto">
          <a:xfrm>
            <a:off x="80683" y="2144806"/>
            <a:ext cx="4516948" cy="2763371"/>
          </a:xfrm>
          <a:prstGeom prst="rect">
            <a:avLst/>
          </a:prstGeom>
          <a:noFill/>
          <a:ln w="9525">
            <a:noFill/>
            <a:miter lim="800000"/>
            <a:headEnd/>
            <a:tailEnd/>
          </a:ln>
        </p:spPr>
      </p:pic>
      <p:pic>
        <p:nvPicPr>
          <p:cNvPr id="7" name="Рисунок 6"/>
          <p:cNvPicPr>
            <a:picLocks noChangeAspect="1"/>
          </p:cNvPicPr>
          <p:nvPr/>
        </p:nvPicPr>
        <p:blipFill>
          <a:blip r:embed="rId3" cstate="print"/>
          <a:stretch>
            <a:fillRect/>
          </a:stretch>
        </p:blipFill>
        <p:spPr>
          <a:xfrm>
            <a:off x="4598112" y="900952"/>
            <a:ext cx="4545888" cy="3718113"/>
          </a:xfrm>
          <a:prstGeom prst="rect">
            <a:avLst/>
          </a:prstGeom>
          <a:ln>
            <a:solidFill>
              <a:schemeClr val="bg1">
                <a:lumMod val="50000"/>
              </a:schemeClr>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Аналитические отчеты</a:t>
            </a:r>
            <a:endParaRPr lang="ru-RU" dirty="0"/>
          </a:p>
        </p:txBody>
      </p:sp>
      <p:sp>
        <p:nvSpPr>
          <p:cNvPr id="4" name="Прямоугольник 3"/>
          <p:cNvSpPr/>
          <p:nvPr/>
        </p:nvSpPr>
        <p:spPr>
          <a:xfrm>
            <a:off x="302559" y="807081"/>
            <a:ext cx="8680075" cy="830997"/>
          </a:xfrm>
          <a:prstGeom prst="rect">
            <a:avLst/>
          </a:prstGeom>
        </p:spPr>
        <p:txBody>
          <a:bodyPr wrap="square">
            <a:spAutoFit/>
          </a:bodyPr>
          <a:lstStyle/>
          <a:p>
            <a:pPr>
              <a:spcBef>
                <a:spcPct val="20000"/>
              </a:spcBef>
            </a:pPr>
            <a:r>
              <a:rPr lang="ru-RU" altLang="ru-RU" sz="1600" dirty="0" smtClean="0">
                <a:latin typeface="Tahoma" pitchFamily="34" charset="0"/>
                <a:ea typeface="Tahoma" pitchFamily="34" charset="0"/>
                <a:cs typeface="Tahoma" pitchFamily="34" charset="0"/>
              </a:rPr>
              <a:t>В какие блюда входит данный ингредиент и в каком количестве? Как быстро проверить корректность процентов потерь? На эти и другие вопросы поможет ответить отчет </a:t>
            </a:r>
            <a:r>
              <a:rPr lang="ru-RU" altLang="ru-RU" sz="1600" b="1" dirty="0" smtClean="0">
                <a:latin typeface="Tahoma" pitchFamily="34" charset="0"/>
                <a:ea typeface="Tahoma" pitchFamily="34" charset="0"/>
                <a:cs typeface="Tahoma" pitchFamily="34" charset="0"/>
              </a:rPr>
              <a:t>Рецептуры по ингредиентам</a:t>
            </a:r>
            <a:r>
              <a:rPr lang="ru-RU" altLang="ru-RU" sz="1600" dirty="0" smtClean="0">
                <a:latin typeface="Tahoma" pitchFamily="34" charset="0"/>
                <a:ea typeface="Tahoma" pitchFamily="34" charset="0"/>
                <a:cs typeface="Tahoma" pitchFamily="34" charset="0"/>
              </a:rPr>
              <a:t>.</a:t>
            </a:r>
            <a:endParaRPr lang="ru-RU" altLang="ru-RU" sz="1600" dirty="0">
              <a:latin typeface="Tahoma" pitchFamily="34" charset="0"/>
              <a:ea typeface="Tahoma" pitchFamily="34" charset="0"/>
              <a:cs typeface="Tahoma" pitchFamily="34" charset="0"/>
            </a:endParaRPr>
          </a:p>
        </p:txBody>
      </p:sp>
      <p:pic>
        <p:nvPicPr>
          <p:cNvPr id="5" name="Рисунок 1"/>
          <p:cNvPicPr>
            <a:picLocks noChangeAspect="1"/>
          </p:cNvPicPr>
          <p:nvPr/>
        </p:nvPicPr>
        <p:blipFill>
          <a:blip r:embed="rId2" cstate="print"/>
          <a:srcRect/>
          <a:stretch>
            <a:fillRect/>
          </a:stretch>
        </p:blipFill>
        <p:spPr bwMode="auto">
          <a:xfrm>
            <a:off x="146750" y="1707776"/>
            <a:ext cx="8795544" cy="305248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Ценообразование</a:t>
            </a:r>
            <a:endParaRPr lang="ru-RU" dirty="0"/>
          </a:p>
        </p:txBody>
      </p:sp>
      <p:sp>
        <p:nvSpPr>
          <p:cNvPr id="4" name="Текст 1"/>
          <p:cNvSpPr txBox="1">
            <a:spLocks noGrp="1"/>
          </p:cNvSpPr>
          <p:nvPr>
            <p:ph type="subTitle" idx="1"/>
          </p:nvPr>
        </p:nvSpPr>
        <p:spPr bwMode="auto">
          <a:xfrm>
            <a:off x="480059" y="768669"/>
            <a:ext cx="8361382" cy="2209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1313" indent="-341313">
              <a:spcBef>
                <a:spcPct val="20000"/>
              </a:spcBef>
              <a:buChar char="•"/>
              <a:defRPr sz="3200">
                <a:solidFill>
                  <a:schemeClr val="tx1"/>
                </a:solidFill>
                <a:latin typeface="Microsoft Sans Serif" panose="020B0604020202020204" pitchFamily="34" charset="0"/>
              </a:defRPr>
            </a:lvl1pPr>
            <a:lvl2pPr marL="741363" indent="-284163">
              <a:spcBef>
                <a:spcPct val="20000"/>
              </a:spcBef>
              <a:buChar char="–"/>
              <a:defRPr sz="2800">
                <a:solidFill>
                  <a:schemeClr val="tx1"/>
                </a:solidFill>
                <a:latin typeface="Microsoft Sans Serif" panose="020B0604020202020204" pitchFamily="34" charset="0"/>
              </a:defRPr>
            </a:lvl2pPr>
            <a:lvl3pPr marL="1373188" indent="-341313">
              <a:spcBef>
                <a:spcPct val="20000"/>
              </a:spcBef>
              <a:buChar char="•"/>
              <a:defRPr sz="2400">
                <a:solidFill>
                  <a:schemeClr val="tx1"/>
                </a:solidFill>
                <a:latin typeface="Microsoft Sans Serif" panose="020B0604020202020204" pitchFamily="34" charset="0"/>
              </a:defRPr>
            </a:lvl3pPr>
            <a:lvl4pPr marL="1655763" indent="-342900">
              <a:spcBef>
                <a:spcPct val="20000"/>
              </a:spcBef>
              <a:buChar char="–"/>
              <a:defRPr sz="2000">
                <a:solidFill>
                  <a:schemeClr val="tx1"/>
                </a:solidFill>
                <a:latin typeface="Microsoft Sans Serif" panose="020B0604020202020204" pitchFamily="34" charset="0"/>
              </a:defRPr>
            </a:lvl4pPr>
            <a:lvl5pPr marL="2057400" indent="-228600">
              <a:spcBef>
                <a:spcPct val="20000"/>
              </a:spcBef>
              <a:buChar char="»"/>
              <a:defRPr sz="2000">
                <a:solidFill>
                  <a:schemeClr val="tx1"/>
                </a:solidFill>
                <a:latin typeface="Microsoft Sans Serif"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Microsoft Sans Serif"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Microsoft Sans Serif"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Microsoft Sans Serif"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Microsoft Sans Serif" panose="020B0604020202020204" pitchFamily="34" charset="0"/>
              </a:defRPr>
            </a:lvl9pPr>
          </a:lstStyle>
          <a:p>
            <a:pPr marL="0" indent="0">
              <a:spcAft>
                <a:spcPts val="600"/>
              </a:spcAft>
              <a:buNone/>
              <a:defRPr/>
            </a:pPr>
            <a:r>
              <a:rPr lang="ru-RU" altLang="ru-RU" sz="1800" dirty="0" smtClean="0">
                <a:latin typeface="Tahoma" pitchFamily="34" charset="0"/>
                <a:ea typeface="Tahoma" pitchFamily="34" charset="0"/>
                <a:cs typeface="Tahoma" pitchFamily="34" charset="0"/>
              </a:rPr>
              <a:t>Прикладное решение «1С-Рейтинг: Общепит для Казахстана» предоставляет возможность формирования, назначения и оперативного изменения различных типов цен при помощи следующих </a:t>
            </a:r>
            <a:r>
              <a:rPr lang="ru-RU" altLang="ru-RU" sz="1800" dirty="0" smtClean="0">
                <a:latin typeface="Tahoma" pitchFamily="34" charset="0"/>
                <a:ea typeface="Tahoma" pitchFamily="34" charset="0"/>
                <a:cs typeface="Tahoma" pitchFamily="34" charset="0"/>
              </a:rPr>
              <a:t>механизмов:</a:t>
            </a:r>
          </a:p>
          <a:p>
            <a:pPr marL="0" indent="0">
              <a:spcAft>
                <a:spcPts val="600"/>
              </a:spcAft>
              <a:buFont typeface="Wingdings" pitchFamily="2" charset="2"/>
              <a:buChar char="Ø"/>
              <a:defRPr/>
            </a:pPr>
            <a:r>
              <a:rPr lang="ru-RU" altLang="ru-RU" sz="1800" dirty="0" smtClean="0">
                <a:latin typeface="Tahoma" pitchFamily="34" charset="0"/>
                <a:ea typeface="Tahoma" pitchFamily="34" charset="0"/>
                <a:cs typeface="Tahoma" pitchFamily="34" charset="0"/>
              </a:rPr>
              <a:t> установка </a:t>
            </a:r>
            <a:r>
              <a:rPr lang="ru-RU" altLang="ru-RU" sz="1800" dirty="0" smtClean="0">
                <a:latin typeface="Tahoma" pitchFamily="34" charset="0"/>
                <a:ea typeface="Tahoma" pitchFamily="34" charset="0"/>
                <a:cs typeface="Tahoma" pitchFamily="34" charset="0"/>
              </a:rPr>
              <a:t>цен документом «Поступление ТМЗ и услуг</a:t>
            </a:r>
            <a:r>
              <a:rPr lang="ru-RU" altLang="ru-RU" sz="1800" dirty="0" smtClean="0">
                <a:latin typeface="Tahoma" pitchFamily="34" charset="0"/>
                <a:ea typeface="Tahoma" pitchFamily="34" charset="0"/>
                <a:cs typeface="Tahoma" pitchFamily="34" charset="0"/>
              </a:rPr>
              <a:t>»;</a:t>
            </a:r>
          </a:p>
          <a:p>
            <a:pPr marL="0" indent="0">
              <a:spcAft>
                <a:spcPts val="600"/>
              </a:spcAft>
              <a:buFont typeface="Wingdings" pitchFamily="2" charset="2"/>
              <a:buChar char="Ø"/>
              <a:defRPr/>
            </a:pPr>
            <a:r>
              <a:rPr lang="ru-RU" altLang="ru-RU" sz="1800" dirty="0" smtClean="0">
                <a:latin typeface="Tahoma" pitchFamily="34" charset="0"/>
                <a:ea typeface="Tahoma" pitchFamily="34" charset="0"/>
                <a:cs typeface="Tahoma" pitchFamily="34" charset="0"/>
              </a:rPr>
              <a:t> обработка «Установка цен поступления»;</a:t>
            </a:r>
          </a:p>
          <a:p>
            <a:pPr marL="0" indent="0">
              <a:spcAft>
                <a:spcPts val="600"/>
              </a:spcAft>
              <a:buFont typeface="Wingdings" pitchFamily="2" charset="2"/>
              <a:buChar char="Ø"/>
              <a:defRPr/>
            </a:pPr>
            <a:r>
              <a:rPr lang="ru-RU" altLang="ru-RU" sz="1800" dirty="0" smtClean="0">
                <a:latin typeface="Tahoma" pitchFamily="34" charset="0"/>
                <a:ea typeface="Tahoma" pitchFamily="34" charset="0"/>
                <a:cs typeface="Tahoma" pitchFamily="34" charset="0"/>
              </a:rPr>
              <a:t> обработка </a:t>
            </a:r>
            <a:r>
              <a:rPr lang="ru-RU" altLang="ru-RU" sz="1800" dirty="0" smtClean="0">
                <a:latin typeface="Tahoma" pitchFamily="34" charset="0"/>
                <a:ea typeface="Tahoma" pitchFamily="34" charset="0"/>
                <a:cs typeface="Tahoma" pitchFamily="34" charset="0"/>
              </a:rPr>
              <a:t>«Установка себестоимости блюд</a:t>
            </a:r>
            <a:r>
              <a:rPr lang="ru-RU" altLang="ru-RU" sz="1800" dirty="0" smtClean="0">
                <a:latin typeface="Tahoma" pitchFamily="34" charset="0"/>
                <a:ea typeface="Tahoma" pitchFamily="34" charset="0"/>
                <a:cs typeface="Tahoma" pitchFamily="34" charset="0"/>
              </a:rPr>
              <a:t>»;</a:t>
            </a:r>
          </a:p>
          <a:p>
            <a:pPr marL="0" indent="0">
              <a:spcAft>
                <a:spcPts val="600"/>
              </a:spcAft>
              <a:buFont typeface="Wingdings" pitchFamily="2" charset="2"/>
              <a:buChar char="Ø"/>
              <a:defRPr/>
            </a:pPr>
            <a:r>
              <a:rPr lang="ru-RU" altLang="ru-RU" sz="1800" dirty="0" smtClean="0">
                <a:latin typeface="Tahoma" pitchFamily="34" charset="0"/>
                <a:ea typeface="Tahoma" pitchFamily="34" charset="0"/>
                <a:cs typeface="Tahoma" pitchFamily="34" charset="0"/>
              </a:rPr>
              <a:t> обработка </a:t>
            </a:r>
            <a:r>
              <a:rPr lang="ru-RU" altLang="ru-RU" sz="1800" dirty="0" smtClean="0">
                <a:latin typeface="Tahoma" pitchFamily="34" charset="0"/>
                <a:ea typeface="Tahoma" pitchFamily="34" charset="0"/>
                <a:cs typeface="Tahoma" pitchFamily="34" charset="0"/>
              </a:rPr>
              <a:t>«Установка отпускных цен».</a:t>
            </a:r>
          </a:p>
          <a:p>
            <a:pPr indent="0">
              <a:spcAft>
                <a:spcPts val="600"/>
              </a:spcAft>
              <a:buNone/>
              <a:defRPr/>
            </a:pPr>
            <a:endParaRPr lang="ru-RU" altLang="ru-RU" sz="2000" b="1" dirty="0" smtClean="0">
              <a:solidFill>
                <a:srgbClr val="C00000"/>
              </a:solidFill>
              <a:cs typeface="Arial" panose="020B0604020202020204" pitchFamily="34" charset="0"/>
            </a:endParaRPr>
          </a:p>
          <a:p>
            <a:pPr indent="0">
              <a:spcAft>
                <a:spcPts val="600"/>
              </a:spcAft>
              <a:buFontTx/>
              <a:buNone/>
              <a:defRPr/>
            </a:pPr>
            <a:endParaRPr lang="ru-RU" altLang="ru-RU" sz="2000" b="1" dirty="0" smtClean="0">
              <a:solidFill>
                <a:srgbClr val="C00000"/>
              </a:solidFill>
              <a:latin typeface="Arial" panose="020B0604020202020204" pitchFamily="34" charset="0"/>
              <a:cs typeface="Arial" panose="020B0604020202020204" pitchFamily="34" charset="0"/>
            </a:endParaRPr>
          </a:p>
          <a:p>
            <a:pPr indent="0" eaLnBrk="1" hangingPunct="1">
              <a:spcAft>
                <a:spcPts val="600"/>
              </a:spcAft>
              <a:buFontTx/>
              <a:buNone/>
              <a:defRPr/>
            </a:pPr>
            <a:endParaRPr lang="ru-RU" altLang="ru-RU" sz="2000" b="1" dirty="0" smtClean="0">
              <a:solidFill>
                <a:srgbClr val="794D2D"/>
              </a:solidFill>
              <a:latin typeface="Arial" panose="020B0604020202020204" pitchFamily="34" charset="0"/>
              <a:cs typeface="Arial" panose="020B0604020202020204" pitchFamily="34" charset="0"/>
            </a:endParaRPr>
          </a:p>
        </p:txBody>
      </p:sp>
      <p:pic>
        <p:nvPicPr>
          <p:cNvPr id="5" name="Рисунок 6"/>
          <p:cNvPicPr>
            <a:picLocks noChangeAspect="1"/>
          </p:cNvPicPr>
          <p:nvPr/>
        </p:nvPicPr>
        <p:blipFill>
          <a:blip r:embed="rId2" cstate="print"/>
          <a:srcRect/>
          <a:stretch>
            <a:fillRect/>
          </a:stretch>
        </p:blipFill>
        <p:spPr bwMode="auto">
          <a:xfrm>
            <a:off x="6219062" y="2682068"/>
            <a:ext cx="2734743" cy="191919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Установка цен</a:t>
            </a:r>
            <a:endParaRPr lang="ru-RU" dirty="0"/>
          </a:p>
        </p:txBody>
      </p:sp>
      <p:pic>
        <p:nvPicPr>
          <p:cNvPr id="6" name="Рисунок 5"/>
          <p:cNvPicPr>
            <a:picLocks noChangeAspect="1"/>
          </p:cNvPicPr>
          <p:nvPr/>
        </p:nvPicPr>
        <p:blipFill>
          <a:blip r:embed="rId3" cstate="print"/>
          <a:stretch>
            <a:fillRect/>
          </a:stretch>
        </p:blipFill>
        <p:spPr>
          <a:xfrm>
            <a:off x="309283" y="934572"/>
            <a:ext cx="3867279" cy="3724835"/>
          </a:xfrm>
          <a:prstGeom prst="rect">
            <a:avLst/>
          </a:prstGeom>
          <a:ln>
            <a:solidFill>
              <a:schemeClr val="bg1">
                <a:lumMod val="50000"/>
              </a:schemeClr>
            </a:solidFill>
          </a:ln>
        </p:spPr>
      </p:pic>
      <p:sp>
        <p:nvSpPr>
          <p:cNvPr id="7" name="Прямоугольник 6"/>
          <p:cNvSpPr>
            <a:spLocks noChangeArrowheads="1"/>
          </p:cNvSpPr>
          <p:nvPr/>
        </p:nvSpPr>
        <p:spPr bwMode="auto">
          <a:xfrm>
            <a:off x="377920" y="1265529"/>
            <a:ext cx="697845" cy="120731"/>
          </a:xfrm>
          <a:prstGeom prst="rect">
            <a:avLst/>
          </a:prstGeom>
          <a:noFill/>
          <a:ln w="12700">
            <a:solidFill>
              <a:srgbClr val="FF0000"/>
            </a:solidFill>
            <a:miter lim="800000"/>
            <a:headEnd/>
            <a:tailEnd/>
          </a:ln>
        </p:spPr>
        <p:txBody>
          <a:bodyPr wrap="none" anchor="ctr"/>
          <a:lstStyle/>
          <a:p>
            <a:pPr algn="ctr" eaLnBrk="1" hangingPunct="1"/>
            <a:endParaRPr lang="ru-RU" altLang="ru-RU" sz="2400">
              <a:latin typeface="Arial" charset="0"/>
            </a:endParaRPr>
          </a:p>
        </p:txBody>
      </p:sp>
      <p:sp>
        <p:nvSpPr>
          <p:cNvPr id="8" name="Прямоугольник 7"/>
          <p:cNvSpPr>
            <a:spLocks noChangeArrowheads="1"/>
          </p:cNvSpPr>
          <p:nvPr/>
        </p:nvSpPr>
        <p:spPr bwMode="auto">
          <a:xfrm>
            <a:off x="337578" y="1541089"/>
            <a:ext cx="1531564" cy="159965"/>
          </a:xfrm>
          <a:prstGeom prst="rect">
            <a:avLst/>
          </a:prstGeom>
          <a:noFill/>
          <a:ln w="12700">
            <a:solidFill>
              <a:srgbClr val="FF0000"/>
            </a:solidFill>
            <a:miter lim="800000"/>
            <a:headEnd/>
            <a:tailEnd/>
          </a:ln>
        </p:spPr>
        <p:txBody>
          <a:bodyPr wrap="none" anchor="ctr"/>
          <a:lstStyle/>
          <a:p>
            <a:pPr algn="ctr" eaLnBrk="1" hangingPunct="1"/>
            <a:endParaRPr lang="ru-RU" altLang="ru-RU" sz="2400">
              <a:latin typeface="Arial" charset="0"/>
            </a:endParaRPr>
          </a:p>
        </p:txBody>
      </p:sp>
      <p:sp>
        <p:nvSpPr>
          <p:cNvPr id="9" name="Прямоугольник 8"/>
          <p:cNvSpPr>
            <a:spLocks noChangeArrowheads="1"/>
          </p:cNvSpPr>
          <p:nvPr/>
        </p:nvSpPr>
        <p:spPr bwMode="auto">
          <a:xfrm>
            <a:off x="2212789" y="1529604"/>
            <a:ext cx="1931987" cy="138112"/>
          </a:xfrm>
          <a:prstGeom prst="rect">
            <a:avLst/>
          </a:prstGeom>
          <a:noFill/>
          <a:ln w="12700">
            <a:solidFill>
              <a:srgbClr val="FF0000"/>
            </a:solidFill>
            <a:miter lim="800000"/>
            <a:headEnd/>
            <a:tailEnd/>
          </a:ln>
        </p:spPr>
        <p:txBody>
          <a:bodyPr wrap="none" anchor="ctr"/>
          <a:lstStyle/>
          <a:p>
            <a:pPr algn="ctr" eaLnBrk="1" hangingPunct="1"/>
            <a:endParaRPr lang="ru-RU" altLang="ru-RU" sz="2400">
              <a:latin typeface="Arial" charset="0"/>
            </a:endParaRPr>
          </a:p>
        </p:txBody>
      </p:sp>
      <p:sp>
        <p:nvSpPr>
          <p:cNvPr id="11" name="Скругленная прямоугольная выноска 10"/>
          <p:cNvSpPr/>
          <p:nvPr/>
        </p:nvSpPr>
        <p:spPr bwMode="auto">
          <a:xfrm>
            <a:off x="2772040" y="675958"/>
            <a:ext cx="1482448" cy="517712"/>
          </a:xfrm>
          <a:prstGeom prst="wedgeRoundRectCallout">
            <a:avLst>
              <a:gd name="adj1" fmla="val -119741"/>
              <a:gd name="adj2" fmla="val 117260"/>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за выбранный </a:t>
            </a:r>
            <a:r>
              <a:rPr lang="ru-RU" sz="800" b="1" dirty="0" smtClean="0">
                <a:solidFill>
                  <a:srgbClr val="4D4D4D"/>
                </a:solidFill>
                <a:latin typeface="Arial" panose="020B0604020202020204" pitchFamily="34" charset="0"/>
              </a:rPr>
              <a:t>период</a:t>
            </a:r>
            <a:endParaRPr lang="ru-RU" sz="800" b="1" dirty="0">
              <a:solidFill>
                <a:srgbClr val="4D4D4D"/>
              </a:solidFill>
              <a:latin typeface="Arial" panose="020B0604020202020204" pitchFamily="34" charset="0"/>
            </a:endParaRPr>
          </a:p>
          <a:p>
            <a:pPr algn="ctr" eaLnBrk="1" hangingPunct="1">
              <a:defRPr/>
            </a:pPr>
            <a:r>
              <a:rPr lang="ru-RU" sz="800" b="1" dirty="0">
                <a:solidFill>
                  <a:srgbClr val="4D4D4D"/>
                </a:solidFill>
                <a:latin typeface="Arial" panose="020B0604020202020204" pitchFamily="34" charset="0"/>
              </a:rPr>
              <a:t> </a:t>
            </a:r>
            <a:r>
              <a:rPr lang="ru-RU" sz="800" b="1" dirty="0" smtClean="0">
                <a:solidFill>
                  <a:srgbClr val="4D4D4D"/>
                </a:solidFill>
                <a:latin typeface="Arial" panose="020B0604020202020204" pitchFamily="34" charset="0"/>
              </a:rPr>
              <a:t>производится</a:t>
            </a:r>
            <a:r>
              <a:rPr lang="ru-RU" sz="800" b="1" dirty="0">
                <a:solidFill>
                  <a:srgbClr val="4D4D4D"/>
                </a:solidFill>
                <a:latin typeface="Arial" panose="020B0604020202020204" pitchFamily="34" charset="0"/>
              </a:rPr>
              <a:t> </a:t>
            </a:r>
            <a:r>
              <a:rPr lang="ru-RU" sz="800" b="1" dirty="0" smtClean="0">
                <a:solidFill>
                  <a:srgbClr val="4D4D4D"/>
                </a:solidFill>
                <a:latin typeface="Arial" panose="020B0604020202020204" pitchFamily="34" charset="0"/>
              </a:rPr>
              <a:t>отбор по</a:t>
            </a:r>
          </a:p>
          <a:p>
            <a:pPr algn="ctr" eaLnBrk="1" hangingPunct="1">
              <a:defRPr/>
            </a:pPr>
            <a:r>
              <a:rPr lang="ru-RU" sz="800" b="1" dirty="0" smtClean="0">
                <a:solidFill>
                  <a:srgbClr val="4D4D4D"/>
                </a:solidFill>
                <a:latin typeface="Arial" panose="020B0604020202020204" pitchFamily="34" charset="0"/>
              </a:rPr>
              <a:t>максимальной цене </a:t>
            </a:r>
            <a:r>
              <a:rPr lang="ru-RU" sz="800" b="1" dirty="0">
                <a:solidFill>
                  <a:srgbClr val="4D4D4D"/>
                </a:solidFill>
                <a:latin typeface="Arial" panose="020B0604020202020204" pitchFamily="34" charset="0"/>
              </a:rPr>
              <a:t>товара</a:t>
            </a:r>
          </a:p>
        </p:txBody>
      </p:sp>
      <p:sp>
        <p:nvSpPr>
          <p:cNvPr id="12" name="Прямоугольник 11"/>
          <p:cNvSpPr>
            <a:spLocks noChangeArrowheads="1"/>
          </p:cNvSpPr>
          <p:nvPr/>
        </p:nvSpPr>
        <p:spPr bwMode="auto">
          <a:xfrm>
            <a:off x="724205" y="2514042"/>
            <a:ext cx="424281" cy="141376"/>
          </a:xfrm>
          <a:prstGeom prst="rect">
            <a:avLst/>
          </a:prstGeom>
          <a:noFill/>
          <a:ln w="12700">
            <a:solidFill>
              <a:srgbClr val="FF0000"/>
            </a:solidFill>
            <a:miter lim="800000"/>
            <a:headEnd/>
            <a:tailEnd/>
          </a:ln>
        </p:spPr>
        <p:txBody>
          <a:bodyPr wrap="none" anchor="ctr"/>
          <a:lstStyle/>
          <a:p>
            <a:pPr algn="ctr" eaLnBrk="1" hangingPunct="1"/>
            <a:endParaRPr lang="ru-RU" altLang="ru-RU" sz="2400">
              <a:latin typeface="Arial" charset="0"/>
            </a:endParaRPr>
          </a:p>
        </p:txBody>
      </p:sp>
      <p:sp>
        <p:nvSpPr>
          <p:cNvPr id="13" name="Скругленная прямоугольная выноска 12"/>
          <p:cNvSpPr/>
          <p:nvPr/>
        </p:nvSpPr>
        <p:spPr bwMode="auto">
          <a:xfrm>
            <a:off x="1383180" y="3205539"/>
            <a:ext cx="1407085" cy="593256"/>
          </a:xfrm>
          <a:prstGeom prst="wedgeRoundRectCallout">
            <a:avLst>
              <a:gd name="adj1" fmla="val -75511"/>
              <a:gd name="adj2" fmla="val -139185"/>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endParaRPr lang="ru-RU" sz="800" b="1" dirty="0">
              <a:solidFill>
                <a:srgbClr val="4D4D4D"/>
              </a:solidFill>
              <a:latin typeface="Arial" panose="020B0604020202020204" pitchFamily="34" charset="0"/>
            </a:endParaRPr>
          </a:p>
          <a:p>
            <a:pPr algn="ctr" eaLnBrk="1" hangingPunct="1">
              <a:defRPr/>
            </a:pPr>
            <a:r>
              <a:rPr lang="ru-RU" sz="800" b="1" dirty="0">
                <a:solidFill>
                  <a:srgbClr val="4D4D4D"/>
                </a:solidFill>
                <a:latin typeface="Arial" panose="020B0604020202020204" pitchFamily="34" charset="0"/>
              </a:rPr>
              <a:t>при нажатие кнопки</a:t>
            </a:r>
          </a:p>
          <a:p>
            <a:pPr algn="ctr" eaLnBrk="1" hangingPunct="1">
              <a:defRPr/>
            </a:pPr>
            <a:r>
              <a:rPr lang="ru-RU" sz="800" b="1" dirty="0">
                <a:solidFill>
                  <a:srgbClr val="4D4D4D"/>
                </a:solidFill>
                <a:latin typeface="Arial" panose="020B0604020202020204" pitchFamily="34" charset="0"/>
              </a:rPr>
              <a:t>«Заполнить», в ТЧ </a:t>
            </a:r>
          </a:p>
          <a:p>
            <a:pPr algn="ctr" eaLnBrk="1" hangingPunct="1">
              <a:defRPr/>
            </a:pPr>
            <a:r>
              <a:rPr lang="ru-RU" sz="800" b="1" dirty="0">
                <a:solidFill>
                  <a:srgbClr val="4D4D4D"/>
                </a:solidFill>
                <a:latin typeface="Arial" panose="020B0604020202020204" pitchFamily="34" charset="0"/>
              </a:rPr>
              <a:t>отображается список</a:t>
            </a:r>
          </a:p>
          <a:p>
            <a:pPr algn="ctr" eaLnBrk="1" hangingPunct="1">
              <a:defRPr/>
            </a:pPr>
            <a:r>
              <a:rPr lang="ru-RU" sz="800" b="1" dirty="0">
                <a:solidFill>
                  <a:srgbClr val="4D4D4D"/>
                </a:solidFill>
                <a:latin typeface="Arial" panose="020B0604020202020204" pitchFamily="34" charset="0"/>
              </a:rPr>
              <a:t>товаров по самой</a:t>
            </a:r>
          </a:p>
          <a:p>
            <a:pPr algn="ctr" eaLnBrk="1" hangingPunct="1">
              <a:defRPr/>
            </a:pPr>
            <a:r>
              <a:rPr lang="ru-RU" sz="800" b="1" dirty="0">
                <a:solidFill>
                  <a:srgbClr val="4D4D4D"/>
                </a:solidFill>
                <a:latin typeface="Arial" panose="020B0604020202020204" pitchFamily="34" charset="0"/>
              </a:rPr>
              <a:t>высокой цене</a:t>
            </a:r>
          </a:p>
          <a:p>
            <a:pPr algn="ctr" eaLnBrk="1" hangingPunct="1">
              <a:defRPr/>
            </a:pPr>
            <a:r>
              <a:rPr lang="ru-RU" sz="800" b="1" dirty="0">
                <a:solidFill>
                  <a:srgbClr val="4D4D4D"/>
                </a:solidFill>
                <a:latin typeface="Arial" panose="020B0604020202020204" pitchFamily="34" charset="0"/>
              </a:rPr>
              <a:t> </a:t>
            </a:r>
          </a:p>
        </p:txBody>
      </p:sp>
      <p:sp>
        <p:nvSpPr>
          <p:cNvPr id="14" name="Скругленная прямоугольная выноска 13"/>
          <p:cNvSpPr/>
          <p:nvPr/>
        </p:nvSpPr>
        <p:spPr bwMode="auto">
          <a:xfrm>
            <a:off x="921124" y="1808631"/>
            <a:ext cx="1452282" cy="517712"/>
          </a:xfrm>
          <a:prstGeom prst="wedgeRoundRectCallout">
            <a:avLst>
              <a:gd name="adj1" fmla="val -49468"/>
              <a:gd name="adj2" fmla="val -130631"/>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endParaRPr lang="ru-RU" sz="800" b="1" dirty="0">
              <a:solidFill>
                <a:srgbClr val="4D4D4D"/>
              </a:solidFill>
              <a:latin typeface="Arial" panose="020B0604020202020204" pitchFamily="34" charset="0"/>
            </a:endParaRPr>
          </a:p>
          <a:p>
            <a:pPr algn="ctr" eaLnBrk="1" hangingPunct="1">
              <a:defRPr/>
            </a:pPr>
            <a:r>
              <a:rPr lang="ru-RU" sz="800" b="1" dirty="0">
                <a:solidFill>
                  <a:srgbClr val="4D4D4D"/>
                </a:solidFill>
                <a:latin typeface="Arial" panose="020B0604020202020204" pitchFamily="34" charset="0"/>
              </a:rPr>
              <a:t>при нажатии кнопки</a:t>
            </a:r>
          </a:p>
          <a:p>
            <a:pPr algn="ctr" eaLnBrk="1" hangingPunct="1">
              <a:defRPr/>
            </a:pPr>
            <a:r>
              <a:rPr lang="ru-RU" sz="800" b="1" dirty="0">
                <a:solidFill>
                  <a:srgbClr val="4D4D4D"/>
                </a:solidFill>
                <a:latin typeface="Arial" panose="020B0604020202020204" pitchFamily="34" charset="0"/>
              </a:rPr>
              <a:t>«Установить цены»,</a:t>
            </a:r>
          </a:p>
          <a:p>
            <a:pPr algn="ctr" eaLnBrk="1" hangingPunct="1">
              <a:defRPr/>
            </a:pPr>
            <a:r>
              <a:rPr lang="ru-RU" sz="800" b="1" dirty="0">
                <a:solidFill>
                  <a:srgbClr val="4D4D4D"/>
                </a:solidFill>
                <a:latin typeface="Arial" panose="020B0604020202020204" pitchFamily="34" charset="0"/>
              </a:rPr>
              <a:t>устанавливаются</a:t>
            </a:r>
          </a:p>
          <a:p>
            <a:pPr algn="ctr" eaLnBrk="1" hangingPunct="1">
              <a:defRPr/>
            </a:pPr>
            <a:r>
              <a:rPr lang="ru-RU" sz="800" b="1" dirty="0">
                <a:solidFill>
                  <a:srgbClr val="4D4D4D"/>
                </a:solidFill>
                <a:latin typeface="Arial" panose="020B0604020202020204" pitchFamily="34" charset="0"/>
              </a:rPr>
              <a:t> приходные цены</a:t>
            </a:r>
          </a:p>
          <a:p>
            <a:pPr algn="ctr" eaLnBrk="1" hangingPunct="1">
              <a:defRPr/>
            </a:pPr>
            <a:endParaRPr lang="ru-RU" sz="800" b="1" dirty="0">
              <a:solidFill>
                <a:srgbClr val="4D4D4D"/>
              </a:solidFill>
              <a:latin typeface="Arial" panose="020B0604020202020204" pitchFamily="34" charset="0"/>
            </a:endParaRPr>
          </a:p>
        </p:txBody>
      </p:sp>
      <p:pic>
        <p:nvPicPr>
          <p:cNvPr id="15" name="Рисунок 14"/>
          <p:cNvPicPr>
            <a:picLocks noChangeAspect="1"/>
          </p:cNvPicPr>
          <p:nvPr/>
        </p:nvPicPr>
        <p:blipFill>
          <a:blip r:embed="rId4" cstate="print"/>
          <a:stretch>
            <a:fillRect/>
          </a:stretch>
        </p:blipFill>
        <p:spPr>
          <a:xfrm>
            <a:off x="4345363" y="1257299"/>
            <a:ext cx="4650462" cy="3568141"/>
          </a:xfrm>
          <a:prstGeom prst="rect">
            <a:avLst/>
          </a:prstGeom>
          <a:ln>
            <a:solidFill>
              <a:schemeClr val="bg1">
                <a:lumMod val="50000"/>
              </a:schemeClr>
            </a:solidFill>
          </a:ln>
        </p:spPr>
      </p:pic>
      <p:sp>
        <p:nvSpPr>
          <p:cNvPr id="17" name="Прямоугольник 16"/>
          <p:cNvSpPr>
            <a:spLocks noChangeArrowheads="1"/>
          </p:cNvSpPr>
          <p:nvPr/>
        </p:nvSpPr>
        <p:spPr bwMode="auto">
          <a:xfrm>
            <a:off x="4801441" y="2608731"/>
            <a:ext cx="463083" cy="163792"/>
          </a:xfrm>
          <a:prstGeom prst="rect">
            <a:avLst/>
          </a:prstGeom>
          <a:noFill/>
          <a:ln w="12700">
            <a:solidFill>
              <a:srgbClr val="FF0000"/>
            </a:solidFill>
            <a:miter lim="800000"/>
            <a:headEnd/>
            <a:tailEnd/>
          </a:ln>
        </p:spPr>
        <p:txBody>
          <a:bodyPr wrap="none" anchor="ctr"/>
          <a:lstStyle/>
          <a:p>
            <a:pPr algn="ctr" eaLnBrk="1" hangingPunct="1"/>
            <a:endParaRPr lang="ru-RU" altLang="ru-RU" sz="2400">
              <a:latin typeface="Arial" charset="0"/>
            </a:endParaRPr>
          </a:p>
        </p:txBody>
      </p:sp>
      <p:sp>
        <p:nvSpPr>
          <p:cNvPr id="18" name="Скругленная прямоугольная выноска 17"/>
          <p:cNvSpPr/>
          <p:nvPr/>
        </p:nvSpPr>
        <p:spPr bwMode="auto">
          <a:xfrm>
            <a:off x="5631049" y="3590832"/>
            <a:ext cx="1500188" cy="623888"/>
          </a:xfrm>
          <a:prstGeom prst="wedgeRoundRectCallout">
            <a:avLst>
              <a:gd name="adj1" fmla="val -79002"/>
              <a:gd name="adj2" fmla="val -193027"/>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при нажатии на кнопку</a:t>
            </a:r>
          </a:p>
          <a:p>
            <a:pPr algn="ctr" eaLnBrk="1" hangingPunct="1">
              <a:defRPr/>
            </a:pPr>
            <a:r>
              <a:rPr lang="ru-RU" sz="800" b="1" dirty="0">
                <a:solidFill>
                  <a:srgbClr val="4D4D4D"/>
                </a:solidFill>
                <a:latin typeface="Arial" panose="020B0604020202020204" pitchFamily="34" charset="0"/>
              </a:rPr>
              <a:t>«Заполнить» рассчитается</a:t>
            </a:r>
          </a:p>
          <a:p>
            <a:pPr algn="ctr" eaLnBrk="1" hangingPunct="1">
              <a:defRPr/>
            </a:pPr>
            <a:r>
              <a:rPr lang="ru-RU" sz="800" b="1" dirty="0">
                <a:solidFill>
                  <a:srgbClr val="4D4D4D"/>
                </a:solidFill>
                <a:latin typeface="Arial" panose="020B0604020202020204" pitchFamily="34" charset="0"/>
              </a:rPr>
              <a:t>себестоимость блюд на</a:t>
            </a:r>
          </a:p>
          <a:p>
            <a:pPr algn="ctr" eaLnBrk="1" hangingPunct="1">
              <a:defRPr/>
            </a:pPr>
            <a:r>
              <a:rPr lang="ru-RU" sz="800" b="1" dirty="0">
                <a:solidFill>
                  <a:srgbClr val="4D4D4D"/>
                </a:solidFill>
                <a:latin typeface="Arial" panose="020B0604020202020204" pitchFamily="34" charset="0"/>
              </a:rPr>
              <a:t>основании рецептуры</a:t>
            </a:r>
          </a:p>
          <a:p>
            <a:pPr algn="ctr" eaLnBrk="1" hangingPunct="1">
              <a:defRPr/>
            </a:pPr>
            <a:r>
              <a:rPr lang="ru-RU" sz="800" b="1" dirty="0">
                <a:solidFill>
                  <a:srgbClr val="4D4D4D"/>
                </a:solidFill>
                <a:latin typeface="Arial" panose="020B0604020202020204" pitchFamily="34" charset="0"/>
              </a:rPr>
              <a:t>и максимальных цен</a:t>
            </a:r>
          </a:p>
        </p:txBody>
      </p:sp>
      <p:sp>
        <p:nvSpPr>
          <p:cNvPr id="19" name="Прямоугольник 18"/>
          <p:cNvSpPr>
            <a:spLocks noChangeArrowheads="1"/>
          </p:cNvSpPr>
          <p:nvPr/>
        </p:nvSpPr>
        <p:spPr bwMode="auto">
          <a:xfrm>
            <a:off x="4409609" y="1604216"/>
            <a:ext cx="1144027" cy="157349"/>
          </a:xfrm>
          <a:prstGeom prst="rect">
            <a:avLst/>
          </a:prstGeom>
          <a:noFill/>
          <a:ln w="12700">
            <a:solidFill>
              <a:srgbClr val="FF0000"/>
            </a:solidFill>
            <a:miter lim="800000"/>
            <a:headEnd/>
            <a:tailEnd/>
          </a:ln>
        </p:spPr>
        <p:txBody>
          <a:bodyPr wrap="none" anchor="ctr"/>
          <a:lstStyle/>
          <a:p>
            <a:pPr algn="ctr" eaLnBrk="1" hangingPunct="1"/>
            <a:endParaRPr lang="ru-RU" altLang="ru-RU" sz="2400">
              <a:latin typeface="Arial" charset="0"/>
            </a:endParaRPr>
          </a:p>
        </p:txBody>
      </p:sp>
      <p:sp>
        <p:nvSpPr>
          <p:cNvPr id="21" name="Скругленная прямоугольная выноска 20"/>
          <p:cNvSpPr/>
          <p:nvPr/>
        </p:nvSpPr>
        <p:spPr bwMode="auto">
          <a:xfrm>
            <a:off x="5471739" y="2168059"/>
            <a:ext cx="1130767" cy="471488"/>
          </a:xfrm>
          <a:prstGeom prst="wedgeRoundRectCallout">
            <a:avLst>
              <a:gd name="adj1" fmla="val -58974"/>
              <a:gd name="adj2" fmla="val -144987"/>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endParaRPr lang="ru-RU" sz="800" b="1" dirty="0">
              <a:solidFill>
                <a:srgbClr val="4D4D4D"/>
              </a:solidFill>
              <a:latin typeface="Arial" panose="020B0604020202020204" pitchFamily="34" charset="0"/>
            </a:endParaRPr>
          </a:p>
          <a:p>
            <a:pPr algn="ctr" eaLnBrk="1" hangingPunct="1">
              <a:defRPr/>
            </a:pPr>
            <a:endParaRPr lang="ru-RU" sz="800" b="1" dirty="0">
              <a:solidFill>
                <a:srgbClr val="4D4D4D"/>
              </a:solidFill>
              <a:latin typeface="Arial" panose="020B0604020202020204" pitchFamily="34" charset="0"/>
            </a:endParaRPr>
          </a:p>
          <a:p>
            <a:pPr algn="ctr" eaLnBrk="1" hangingPunct="1">
              <a:defRPr/>
            </a:pPr>
            <a:r>
              <a:rPr lang="ru-RU" sz="800" b="1" dirty="0">
                <a:solidFill>
                  <a:srgbClr val="4D4D4D"/>
                </a:solidFill>
                <a:latin typeface="Arial" panose="020B0604020202020204" pitchFamily="34" charset="0"/>
              </a:rPr>
              <a:t>установится</a:t>
            </a:r>
          </a:p>
          <a:p>
            <a:pPr algn="ctr" eaLnBrk="1" hangingPunct="1">
              <a:defRPr/>
            </a:pPr>
            <a:r>
              <a:rPr lang="ru-RU" sz="800" b="1" dirty="0">
                <a:solidFill>
                  <a:srgbClr val="4D4D4D"/>
                </a:solidFill>
                <a:latin typeface="Arial" panose="020B0604020202020204" pitchFamily="34" charset="0"/>
              </a:rPr>
              <a:t>рассчитанная</a:t>
            </a:r>
          </a:p>
          <a:p>
            <a:pPr algn="ctr" eaLnBrk="1" hangingPunct="1">
              <a:defRPr/>
            </a:pPr>
            <a:r>
              <a:rPr lang="ru-RU" sz="800" b="1" dirty="0">
                <a:solidFill>
                  <a:srgbClr val="4D4D4D"/>
                </a:solidFill>
                <a:latin typeface="Arial" panose="020B0604020202020204" pitchFamily="34" charset="0"/>
              </a:rPr>
              <a:t>себестоимость</a:t>
            </a:r>
          </a:p>
          <a:p>
            <a:pPr algn="ctr" eaLnBrk="1" hangingPunct="1">
              <a:defRPr/>
            </a:pPr>
            <a:endParaRPr lang="ru-RU" sz="800" b="1" dirty="0">
              <a:solidFill>
                <a:srgbClr val="4D4D4D"/>
              </a:solidFill>
              <a:latin typeface="Arial" panose="020B0604020202020204" pitchFamily="34" charset="0"/>
            </a:endParaRPr>
          </a:p>
          <a:p>
            <a:pPr algn="ctr" eaLnBrk="1" hangingPunct="1">
              <a:defRPr/>
            </a:pPr>
            <a:endParaRPr lang="ru-RU" sz="800" b="1" dirty="0">
              <a:solidFill>
                <a:srgbClr val="4D4D4D"/>
              </a:solidFill>
              <a:latin typeface="Arial" panose="020B0604020202020204" pitchFamily="34" charset="0"/>
            </a:endParaRPr>
          </a:p>
        </p:txBody>
      </p:sp>
      <p:sp>
        <p:nvSpPr>
          <p:cNvPr id="36" name="Прямоугольник 35"/>
          <p:cNvSpPr/>
          <p:nvPr/>
        </p:nvSpPr>
        <p:spPr>
          <a:xfrm>
            <a:off x="0" y="918725"/>
            <a:ext cx="385041" cy="523220"/>
          </a:xfrm>
          <a:prstGeom prst="rect">
            <a:avLst/>
          </a:prstGeom>
          <a:noFill/>
        </p:spPr>
        <p:txBody>
          <a:bodyPr>
            <a:spAutoFit/>
          </a:bodyPr>
          <a:lstStyle/>
          <a:p>
            <a:pPr algn="ctr" eaLnBrk="1" fontAlgn="auto" hangingPunct="1">
              <a:spcBef>
                <a:spcPts val="0"/>
              </a:spcBef>
              <a:spcAft>
                <a:spcPts val="0"/>
              </a:spcAft>
              <a:defRPr/>
            </a:pP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1</a:t>
            </a:r>
            <a:endParaRPr lang="ru-RU"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ndParaRPr>
          </a:p>
        </p:txBody>
      </p:sp>
      <p:sp>
        <p:nvSpPr>
          <p:cNvPr id="37" name="Прямоугольник 36"/>
          <p:cNvSpPr/>
          <p:nvPr/>
        </p:nvSpPr>
        <p:spPr>
          <a:xfrm>
            <a:off x="4375405" y="714077"/>
            <a:ext cx="385041" cy="523220"/>
          </a:xfrm>
          <a:prstGeom prst="rect">
            <a:avLst/>
          </a:prstGeom>
          <a:noFill/>
        </p:spPr>
        <p:txBody>
          <a:bodyPr>
            <a:spAutoFit/>
          </a:bodyPr>
          <a:lstStyle/>
          <a:p>
            <a:pPr algn="ctr" eaLnBrk="1" fontAlgn="auto" hangingPunct="1">
              <a:spcBef>
                <a:spcPts val="0"/>
              </a:spcBef>
              <a:spcAft>
                <a:spcPts val="0"/>
              </a:spcAft>
              <a:defRPr/>
            </a:pP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2</a:t>
            </a:r>
            <a:endParaRPr lang="ru-RU"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down)">
                                      <p:cBhvr>
                                        <p:cTn id="63" dur="500"/>
                                        <p:tgtEl>
                                          <p:spTgt spid="19"/>
                                        </p:tgtEl>
                                      </p:cBhvr>
                                    </p:animEffect>
                                  </p:childTnLst>
                                </p:cTn>
                              </p:par>
                            </p:childTnLst>
                          </p:cTn>
                        </p:par>
                        <p:par>
                          <p:cTn id="64" fill="hold">
                            <p:stCondLst>
                              <p:cond delay="500"/>
                            </p:stCondLst>
                            <p:childTnLst>
                              <p:par>
                                <p:cTn id="65" presetID="53" presetClass="entr" presetSubtype="16"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childTnLst>
                          </p:cTn>
                        </p:par>
                        <p:par>
                          <p:cTn id="70" fill="hold">
                            <p:stCondLst>
                              <p:cond delay="1000"/>
                            </p:stCondLst>
                            <p:childTnLst>
                              <p:par>
                                <p:cTn id="71" presetID="1" presetClass="entr" presetSubtype="0"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4" grpId="0" animBg="1"/>
      <p:bldP spid="17" grpId="0" animBg="1"/>
      <p:bldP spid="18" grpId="0" animBg="1"/>
      <p:bldP spid="19"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2" cstate="print"/>
          <a:stretch>
            <a:fillRect/>
          </a:stretch>
        </p:blipFill>
        <p:spPr>
          <a:xfrm>
            <a:off x="0" y="295835"/>
            <a:ext cx="4264890" cy="3272305"/>
          </a:xfrm>
          <a:prstGeom prst="rect">
            <a:avLst/>
          </a:prstGeom>
          <a:ln>
            <a:solidFill>
              <a:schemeClr val="bg1">
                <a:lumMod val="50000"/>
              </a:schemeClr>
            </a:solidFill>
          </a:ln>
        </p:spPr>
      </p:pic>
      <p:sp>
        <p:nvSpPr>
          <p:cNvPr id="18" name="Прямоугольник 17"/>
          <p:cNvSpPr>
            <a:spLocks noChangeArrowheads="1"/>
          </p:cNvSpPr>
          <p:nvPr/>
        </p:nvSpPr>
        <p:spPr bwMode="auto">
          <a:xfrm>
            <a:off x="1111909" y="599845"/>
            <a:ext cx="950977" cy="153621"/>
          </a:xfrm>
          <a:prstGeom prst="rect">
            <a:avLst/>
          </a:prstGeom>
          <a:noFill/>
          <a:ln w="12700">
            <a:solidFill>
              <a:srgbClr val="FF0000"/>
            </a:solidFill>
            <a:miter lim="800000"/>
            <a:headEnd/>
            <a:tailEnd/>
          </a:ln>
        </p:spPr>
        <p:txBody>
          <a:bodyPr wrap="none" anchor="ctr"/>
          <a:lstStyle/>
          <a:p>
            <a:pPr algn="ctr" eaLnBrk="1" hangingPunct="1"/>
            <a:endParaRPr lang="ru-RU" altLang="ru-RU" sz="2400">
              <a:latin typeface="Arial" charset="0"/>
            </a:endParaRPr>
          </a:p>
        </p:txBody>
      </p:sp>
      <p:pic>
        <p:nvPicPr>
          <p:cNvPr id="19" name="Рисунок 18"/>
          <p:cNvPicPr>
            <a:picLocks noChangeAspect="1"/>
          </p:cNvPicPr>
          <p:nvPr/>
        </p:nvPicPr>
        <p:blipFill>
          <a:blip r:embed="rId3" cstate="print"/>
          <a:srcRect/>
          <a:stretch>
            <a:fillRect/>
          </a:stretch>
        </p:blipFill>
        <p:spPr bwMode="auto">
          <a:xfrm>
            <a:off x="597460" y="949980"/>
            <a:ext cx="4648200" cy="3551237"/>
          </a:xfrm>
          <a:prstGeom prst="rect">
            <a:avLst/>
          </a:prstGeom>
          <a:noFill/>
          <a:ln w="9525">
            <a:noFill/>
            <a:miter lim="800000"/>
            <a:headEnd/>
            <a:tailEnd/>
          </a:ln>
        </p:spPr>
      </p:pic>
      <p:sp>
        <p:nvSpPr>
          <p:cNvPr id="9" name="Скругленная прямоугольная выноска 8"/>
          <p:cNvSpPr/>
          <p:nvPr/>
        </p:nvSpPr>
        <p:spPr bwMode="auto">
          <a:xfrm>
            <a:off x="5638800" y="1095656"/>
            <a:ext cx="914400" cy="657225"/>
          </a:xfrm>
          <a:prstGeom prst="wedgeRoundRectCallout">
            <a:avLst>
              <a:gd name="adj1" fmla="val 35008"/>
              <a:gd name="adj2" fmla="val 74330"/>
              <a:gd name="adj3" fmla="val 16667"/>
            </a:avLst>
          </a:prstGeom>
          <a:solidFill>
            <a:srgbClr val="99FFCC"/>
          </a:solidFill>
          <a:ln>
            <a:no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900" b="1" dirty="0">
                <a:solidFill>
                  <a:srgbClr val="4D4D4D"/>
                </a:solidFill>
                <a:latin typeface="Arial" panose="020B0604020202020204" pitchFamily="34" charset="0"/>
              </a:rPr>
              <a:t>разница между</a:t>
            </a:r>
          </a:p>
          <a:p>
            <a:pPr algn="ctr" eaLnBrk="1" hangingPunct="1">
              <a:defRPr/>
            </a:pPr>
            <a:r>
              <a:rPr lang="ru-RU" sz="900" b="1" dirty="0">
                <a:solidFill>
                  <a:srgbClr val="4D4D4D"/>
                </a:solidFill>
                <a:latin typeface="Arial" panose="020B0604020202020204" pitchFamily="34" charset="0"/>
              </a:rPr>
              <a:t>с/б текущей и</a:t>
            </a:r>
          </a:p>
          <a:p>
            <a:pPr algn="ctr" eaLnBrk="1" hangingPunct="1">
              <a:defRPr/>
            </a:pPr>
            <a:r>
              <a:rPr lang="ru-RU" sz="900" b="1" dirty="0">
                <a:solidFill>
                  <a:srgbClr val="4D4D4D"/>
                </a:solidFill>
                <a:latin typeface="Arial" panose="020B0604020202020204" pitchFamily="34" charset="0"/>
              </a:rPr>
              <a:t>вновь </a:t>
            </a:r>
          </a:p>
          <a:p>
            <a:pPr algn="ctr" eaLnBrk="1" hangingPunct="1">
              <a:defRPr/>
            </a:pPr>
            <a:r>
              <a:rPr lang="ru-RU" sz="900" b="1" dirty="0">
                <a:solidFill>
                  <a:srgbClr val="4D4D4D"/>
                </a:solidFill>
                <a:latin typeface="Arial" panose="020B0604020202020204" pitchFamily="34" charset="0"/>
              </a:rPr>
              <a:t>рассчитанной</a:t>
            </a:r>
          </a:p>
        </p:txBody>
      </p:sp>
      <p:pic>
        <p:nvPicPr>
          <p:cNvPr id="10" name="Рисунок 9"/>
          <p:cNvPicPr>
            <a:picLocks noChangeAspect="1"/>
          </p:cNvPicPr>
          <p:nvPr/>
        </p:nvPicPr>
        <p:blipFill>
          <a:blip r:embed="rId4" cstate="print"/>
          <a:stretch>
            <a:fillRect/>
          </a:stretch>
        </p:blipFill>
        <p:spPr>
          <a:xfrm>
            <a:off x="4486275" y="692431"/>
            <a:ext cx="4533900" cy="4141788"/>
          </a:xfrm>
          <a:prstGeom prst="rect">
            <a:avLst/>
          </a:prstGeom>
          <a:ln>
            <a:solidFill>
              <a:schemeClr val="bg1">
                <a:lumMod val="50000"/>
              </a:schemeClr>
            </a:solidFill>
          </a:ln>
        </p:spPr>
      </p:pic>
      <p:sp>
        <p:nvSpPr>
          <p:cNvPr id="11" name="Скругленная прямоугольная выноска 10"/>
          <p:cNvSpPr/>
          <p:nvPr/>
        </p:nvSpPr>
        <p:spPr bwMode="auto">
          <a:xfrm>
            <a:off x="6848475" y="1246469"/>
            <a:ext cx="2181225" cy="239712"/>
          </a:xfrm>
          <a:prstGeom prst="wedgeRoundRectCallout">
            <a:avLst>
              <a:gd name="adj1" fmla="val -30290"/>
              <a:gd name="adj2" fmla="val 151605"/>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endParaRPr lang="ru-RU" sz="800" b="1" dirty="0">
              <a:solidFill>
                <a:srgbClr val="4D4D4D"/>
              </a:solidFill>
              <a:latin typeface="Arial" panose="020B0604020202020204" pitchFamily="34" charset="0"/>
            </a:endParaRPr>
          </a:p>
          <a:p>
            <a:pPr algn="ctr" eaLnBrk="1" hangingPunct="1">
              <a:defRPr/>
            </a:pPr>
            <a:r>
              <a:rPr lang="ru-RU" sz="800" b="1" dirty="0">
                <a:solidFill>
                  <a:srgbClr val="4D4D4D"/>
                </a:solidFill>
                <a:latin typeface="Arial" panose="020B0604020202020204" pitchFamily="34" charset="0"/>
              </a:rPr>
              <a:t>с/б * коэф.(наценки)=розничная цена</a:t>
            </a:r>
          </a:p>
          <a:p>
            <a:pPr algn="ctr" eaLnBrk="1" hangingPunct="1">
              <a:defRPr/>
            </a:pPr>
            <a:endParaRPr lang="ru-RU" sz="800" b="1" dirty="0">
              <a:solidFill>
                <a:srgbClr val="4D4D4D"/>
              </a:solidFill>
              <a:latin typeface="Arial" panose="020B0604020202020204" pitchFamily="34" charset="0"/>
            </a:endParaRPr>
          </a:p>
        </p:txBody>
      </p:sp>
      <p:sp>
        <p:nvSpPr>
          <p:cNvPr id="12" name="Прямоугольник 11"/>
          <p:cNvSpPr>
            <a:spLocks noChangeArrowheads="1"/>
          </p:cNvSpPr>
          <p:nvPr/>
        </p:nvSpPr>
        <p:spPr bwMode="auto">
          <a:xfrm>
            <a:off x="7912100" y="2171981"/>
            <a:ext cx="788988" cy="150813"/>
          </a:xfrm>
          <a:prstGeom prst="rect">
            <a:avLst/>
          </a:prstGeom>
          <a:noFill/>
          <a:ln w="12700">
            <a:solidFill>
              <a:srgbClr val="FF0000"/>
            </a:solidFill>
            <a:miter lim="800000"/>
            <a:headEnd/>
            <a:tailEnd/>
          </a:ln>
        </p:spPr>
        <p:txBody>
          <a:bodyPr wrap="none" anchor="ctr"/>
          <a:lstStyle/>
          <a:p>
            <a:pPr algn="ctr" eaLnBrk="1" hangingPunct="1"/>
            <a:endParaRPr lang="ru-RU" altLang="ru-RU" sz="2400">
              <a:latin typeface="Arial" charset="0"/>
            </a:endParaRPr>
          </a:p>
        </p:txBody>
      </p:sp>
      <p:cxnSp>
        <p:nvCxnSpPr>
          <p:cNvPr id="13" name="Прямая со стрелкой 12"/>
          <p:cNvCxnSpPr/>
          <p:nvPr/>
        </p:nvCxnSpPr>
        <p:spPr bwMode="auto">
          <a:xfrm flipV="1">
            <a:off x="7997825" y="2322794"/>
            <a:ext cx="0" cy="412750"/>
          </a:xfrm>
          <a:prstGeom prst="straightConnector1">
            <a:avLst/>
          </a:prstGeom>
          <a:gradFill rotWithShape="1">
            <a:gsLst>
              <a:gs pos="0">
                <a:schemeClr val="bg2">
                  <a:gamma/>
                  <a:tint val="26667"/>
                  <a:invGamma/>
                </a:schemeClr>
              </a:gs>
              <a:gs pos="100000">
                <a:schemeClr val="bg2">
                  <a:alpha val="14999"/>
                </a:schemeClr>
              </a:gs>
            </a:gsLst>
            <a:lin ang="5400000" scaled="1"/>
          </a:gradFill>
          <a:ln w="28575" cap="flat" cmpd="sng" algn="ctr">
            <a:solidFill>
              <a:srgbClr val="FF0000"/>
            </a:solidFill>
            <a:prstDash val="solid"/>
            <a:round/>
            <a:headEnd type="arrow"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 name="Прямоугольник 13"/>
          <p:cNvSpPr>
            <a:spLocks noChangeArrowheads="1"/>
          </p:cNvSpPr>
          <p:nvPr/>
        </p:nvSpPr>
        <p:spPr bwMode="auto">
          <a:xfrm>
            <a:off x="7199313" y="2735544"/>
            <a:ext cx="863600" cy="2098675"/>
          </a:xfrm>
          <a:prstGeom prst="rect">
            <a:avLst/>
          </a:prstGeom>
          <a:noFill/>
          <a:ln w="12700">
            <a:solidFill>
              <a:srgbClr val="FF0000"/>
            </a:solidFill>
            <a:miter lim="800000"/>
            <a:headEnd/>
            <a:tailEnd/>
          </a:ln>
        </p:spPr>
        <p:txBody>
          <a:bodyPr wrap="none" anchor="ctr"/>
          <a:lstStyle/>
          <a:p>
            <a:pPr algn="ctr" eaLnBrk="1" hangingPunct="1"/>
            <a:endParaRPr lang="ru-RU" altLang="ru-RU" sz="2400">
              <a:latin typeface="Arial" charset="0"/>
            </a:endParaRPr>
          </a:p>
        </p:txBody>
      </p:sp>
      <p:sp>
        <p:nvSpPr>
          <p:cNvPr id="15" name="Прямоугольник 14"/>
          <p:cNvSpPr>
            <a:spLocks noChangeArrowheads="1"/>
          </p:cNvSpPr>
          <p:nvPr/>
        </p:nvSpPr>
        <p:spPr bwMode="auto">
          <a:xfrm flipV="1">
            <a:off x="4551363" y="1095656"/>
            <a:ext cx="871537" cy="147638"/>
          </a:xfrm>
          <a:prstGeom prst="rect">
            <a:avLst/>
          </a:prstGeom>
          <a:noFill/>
          <a:ln w="12700">
            <a:solidFill>
              <a:srgbClr val="FF0000"/>
            </a:solidFill>
            <a:miter lim="800000"/>
            <a:headEnd/>
            <a:tailEnd/>
          </a:ln>
        </p:spPr>
        <p:txBody>
          <a:bodyPr wrap="none" anchor="ctr"/>
          <a:lstStyle/>
          <a:p>
            <a:pPr algn="ctr" eaLnBrk="1" hangingPunct="1"/>
            <a:endParaRPr lang="ru-RU" altLang="ru-RU" sz="2400">
              <a:latin typeface="Arial" charset="0"/>
            </a:endParaRPr>
          </a:p>
        </p:txBody>
      </p:sp>
      <p:sp>
        <p:nvSpPr>
          <p:cNvPr id="16" name="Скругленная прямоугольная выноска 15"/>
          <p:cNvSpPr/>
          <p:nvPr/>
        </p:nvSpPr>
        <p:spPr bwMode="auto">
          <a:xfrm>
            <a:off x="4638769" y="312551"/>
            <a:ext cx="1044575" cy="441325"/>
          </a:xfrm>
          <a:prstGeom prst="wedgeRoundRectCallout">
            <a:avLst>
              <a:gd name="adj1" fmla="val -3759"/>
              <a:gd name="adj2" fmla="val 112645"/>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установятся</a:t>
            </a:r>
          </a:p>
          <a:p>
            <a:pPr algn="ctr" eaLnBrk="1" hangingPunct="1">
              <a:defRPr/>
            </a:pPr>
            <a:r>
              <a:rPr lang="ru-RU" sz="800" b="1" dirty="0">
                <a:solidFill>
                  <a:srgbClr val="4D4D4D"/>
                </a:solidFill>
                <a:latin typeface="Arial" panose="020B0604020202020204" pitchFamily="34" charset="0"/>
              </a:rPr>
              <a:t>розничные цены</a:t>
            </a:r>
          </a:p>
        </p:txBody>
      </p:sp>
      <p:sp>
        <p:nvSpPr>
          <p:cNvPr id="20" name="Прямоугольник 19"/>
          <p:cNvSpPr/>
          <p:nvPr/>
        </p:nvSpPr>
        <p:spPr>
          <a:xfrm>
            <a:off x="132858" y="3658983"/>
            <a:ext cx="385041" cy="523220"/>
          </a:xfrm>
          <a:prstGeom prst="rect">
            <a:avLst/>
          </a:prstGeom>
          <a:noFill/>
        </p:spPr>
        <p:txBody>
          <a:bodyPr>
            <a:spAutoFit/>
          </a:bodyPr>
          <a:lstStyle/>
          <a:p>
            <a:pPr algn="ctr" eaLnBrk="1" fontAlgn="auto" hangingPunct="1">
              <a:spcBef>
                <a:spcPts val="0"/>
              </a:spcBef>
              <a:spcAft>
                <a:spcPts val="0"/>
              </a:spcAft>
              <a:defRPr/>
            </a:pP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2</a:t>
            </a:r>
            <a:endParaRPr lang="ru-RU"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ndParaRPr>
          </a:p>
        </p:txBody>
      </p:sp>
      <p:sp>
        <p:nvSpPr>
          <p:cNvPr id="21" name="Прямоугольник 20"/>
          <p:cNvSpPr/>
          <p:nvPr/>
        </p:nvSpPr>
        <p:spPr>
          <a:xfrm>
            <a:off x="5772090" y="122094"/>
            <a:ext cx="385041" cy="523220"/>
          </a:xfrm>
          <a:prstGeom prst="rect">
            <a:avLst/>
          </a:prstGeom>
          <a:noFill/>
        </p:spPr>
        <p:txBody>
          <a:bodyPr>
            <a:spAutoFit/>
          </a:bodyPr>
          <a:lstStyle/>
          <a:p>
            <a:pPr algn="ctr" eaLnBrk="1" fontAlgn="auto" hangingPunct="1">
              <a:spcBef>
                <a:spcPts val="0"/>
              </a:spcBef>
              <a:spcAft>
                <a:spcPts val="0"/>
              </a:spcAft>
              <a:defRPr/>
            </a:pP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3</a:t>
            </a:r>
            <a:endParaRPr lang="ru-RU"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par>
                          <p:cTn id="37" fill="hold">
                            <p:stCondLst>
                              <p:cond delay="500"/>
                            </p:stCondLst>
                            <p:childTnLst>
                              <p:par>
                                <p:cTn id="38" presetID="53"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childTnLst>
                          </p:cTn>
                        </p:par>
                        <p:par>
                          <p:cTn id="52" fill="hold">
                            <p:stCondLst>
                              <p:cond delay="500"/>
                            </p:stCondLst>
                            <p:childTnLst>
                              <p:par>
                                <p:cTn id="53" presetID="1"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11" grpId="0" animBg="1"/>
      <p:bldP spid="12"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Заголовок 4"/>
          <p:cNvSpPr>
            <a:spLocks noGrp="1"/>
          </p:cNvSpPr>
          <p:nvPr>
            <p:ph type="ctrTitle"/>
          </p:nvPr>
        </p:nvSpPr>
        <p:spPr bwMode="auto">
          <a:xfrm>
            <a:off x="989514" y="147366"/>
            <a:ext cx="7231458" cy="603132"/>
          </a:xfrm>
        </p:spPr>
        <p:txBody>
          <a:bodyPr>
            <a:noAutofit/>
          </a:bodyPr>
          <a:lstStyle/>
          <a:p>
            <a:pPr>
              <a:defRPr/>
            </a:pPr>
            <a:r>
              <a:rPr lang="ru-RU" sz="3200" dirty="0" smtClean="0"/>
              <a:t>Назначение конфигурации</a:t>
            </a:r>
            <a:endParaRPr lang="ru-RU" sz="3200" dirty="0"/>
          </a:p>
        </p:txBody>
      </p:sp>
      <p:sp>
        <p:nvSpPr>
          <p:cNvPr id="2" name="Подзаголовок 1"/>
          <p:cNvSpPr>
            <a:spLocks noGrp="1"/>
          </p:cNvSpPr>
          <p:nvPr>
            <p:ph type="subTitle" idx="1"/>
          </p:nvPr>
        </p:nvSpPr>
        <p:spPr bwMode="auto">
          <a:xfrm>
            <a:off x="480060" y="907676"/>
            <a:ext cx="8214360" cy="3811485"/>
          </a:xfrm>
        </p:spPr>
        <p:txBody>
          <a:bodyPr/>
          <a:lstStyle/>
          <a:p>
            <a:pPr>
              <a:spcBef>
                <a:spcPct val="20000"/>
              </a:spcBef>
              <a:buFont typeface="Wingdings" pitchFamily="2" charset="2"/>
              <a:buChar char="ü"/>
            </a:pPr>
            <a:r>
              <a:rPr lang="ru-RU" altLang="ru-RU" dirty="0" smtClean="0"/>
              <a:t> 1С-Рейтинг</a:t>
            </a:r>
            <a:r>
              <a:rPr lang="ru-RU" altLang="ru-RU" dirty="0" smtClean="0"/>
              <a:t>: Общепит для Казахстана предназначен для автоматизации бухгалтерского, налогового и оперативного учета на предприятиях и подразделениях</a:t>
            </a:r>
            <a:r>
              <a:rPr lang="en-US" altLang="ru-RU" dirty="0" smtClean="0"/>
              <a:t> </a:t>
            </a:r>
            <a:r>
              <a:rPr lang="ru-RU" altLang="ru-RU" dirty="0" smtClean="0"/>
              <a:t>сферы питания</a:t>
            </a:r>
          </a:p>
          <a:p>
            <a:pPr>
              <a:spcBef>
                <a:spcPct val="20000"/>
              </a:spcBef>
            </a:pPr>
            <a:endParaRPr lang="en-US" altLang="ru-RU" dirty="0" smtClean="0"/>
          </a:p>
          <a:p>
            <a:pPr>
              <a:spcBef>
                <a:spcPct val="20000"/>
              </a:spcBef>
              <a:buFont typeface="Wingdings" pitchFamily="2" charset="2"/>
              <a:buChar char="ü"/>
            </a:pPr>
            <a:r>
              <a:rPr lang="ru-RU" altLang="ru-RU" dirty="0" smtClean="0"/>
              <a:t> Программный </a:t>
            </a:r>
            <a:r>
              <a:rPr lang="ru-RU" altLang="ru-RU" dirty="0" smtClean="0"/>
              <a:t>продукт разработан на базе типовой конфигурации «Бухгалтерия для Казахстана» с сохранением всех возможностей типового решения</a:t>
            </a:r>
          </a:p>
          <a:p>
            <a:pPr>
              <a:spcBef>
                <a:spcPct val="20000"/>
              </a:spcBef>
              <a:buFontTx/>
              <a:buBlip>
                <a:blip r:embed="rId2"/>
              </a:buBlip>
            </a:pPr>
            <a:endParaRPr lang="ru-RU" altLang="ru-RU" dirty="0" smtClean="0"/>
          </a:p>
          <a:p>
            <a:pPr>
              <a:spcBef>
                <a:spcPct val="20000"/>
              </a:spcBef>
              <a:buFont typeface="Wingdings" pitchFamily="2" charset="2"/>
              <a:buChar char="ü"/>
            </a:pPr>
            <a:r>
              <a:rPr lang="ru-RU" altLang="ru-RU" dirty="0" smtClean="0"/>
              <a:t> 1С-Рейтинг</a:t>
            </a:r>
            <a:r>
              <a:rPr lang="ru-RU" altLang="ru-RU" dirty="0" smtClean="0"/>
              <a:t>: Общепит для Казахстана сертифицирован на соответствие требованиям «Совместимо! Система программ 1С:Предприятие» и выпускается совместно с фирмой «1С» в рамках программы «На платформе «1С:Предприятие 8»</a:t>
            </a:r>
          </a:p>
        </p:txBody>
      </p:sp>
      <p:pic>
        <p:nvPicPr>
          <p:cNvPr id="4" name="Рисунок 7" descr="Совместимо.gif"/>
          <p:cNvPicPr>
            <a:picLocks noChangeAspect="1"/>
          </p:cNvPicPr>
          <p:nvPr/>
        </p:nvPicPr>
        <p:blipFill>
          <a:blip r:embed="rId3" cstate="print"/>
          <a:srcRect/>
          <a:stretch>
            <a:fillRect/>
          </a:stretch>
        </p:blipFill>
        <p:spPr bwMode="auto">
          <a:xfrm>
            <a:off x="7298578" y="4067175"/>
            <a:ext cx="1573213" cy="709613"/>
          </a:xfrm>
          <a:prstGeom prst="rect">
            <a:avLst/>
          </a:prstGeom>
          <a:noFill/>
          <a:ln w="9525">
            <a:noFill/>
            <a:miter lim="800000"/>
            <a:headEnd/>
            <a:tailEnd/>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Аналитические отчеты</a:t>
            </a:r>
            <a:endParaRPr lang="ru-RU" dirty="0"/>
          </a:p>
        </p:txBody>
      </p:sp>
      <p:sp>
        <p:nvSpPr>
          <p:cNvPr id="4" name="Текст 1"/>
          <p:cNvSpPr txBox="1">
            <a:spLocks noGrp="1"/>
          </p:cNvSpPr>
          <p:nvPr>
            <p:ph type="subTitle" idx="1"/>
          </p:nvPr>
        </p:nvSpPr>
        <p:spPr bwMode="auto">
          <a:xfrm>
            <a:off x="480060" y="768668"/>
            <a:ext cx="3722146" cy="1470267"/>
          </a:xfrm>
          <a:prstGeom prst="rect">
            <a:avLst/>
          </a:prstGeom>
          <a:noFill/>
          <a:ln w="9525">
            <a:noFill/>
            <a:miter lim="800000"/>
            <a:headEnd/>
            <a:tailEnd/>
          </a:ln>
        </p:spPr>
        <p:txBody>
          <a:bodyPr/>
          <a:lstStyle/>
          <a:p>
            <a:pPr>
              <a:spcBef>
                <a:spcPct val="20000"/>
              </a:spcBef>
            </a:pPr>
            <a:r>
              <a:rPr lang="ru-RU" altLang="ru-RU" sz="1600" dirty="0"/>
              <a:t>Все имеющиеся типы цен отображаются в одном отчете, который можно при необходимости вывести на печать.</a:t>
            </a:r>
          </a:p>
          <a:p>
            <a:pPr>
              <a:spcBef>
                <a:spcPct val="20000"/>
              </a:spcBef>
            </a:pPr>
            <a:r>
              <a:rPr lang="ru-RU" altLang="ru-RU" sz="1600" dirty="0"/>
              <a:t> </a:t>
            </a:r>
          </a:p>
          <a:p>
            <a:pPr>
              <a:spcBef>
                <a:spcPct val="20000"/>
              </a:spcBef>
              <a:buFontTx/>
              <a:buChar char="•"/>
            </a:pPr>
            <a:endParaRPr lang="ru-RU" altLang="ru-RU" sz="1600" dirty="0"/>
          </a:p>
          <a:p>
            <a:pPr>
              <a:spcBef>
                <a:spcPct val="20000"/>
              </a:spcBef>
            </a:pPr>
            <a:endParaRPr lang="ru-RU" altLang="ru-RU" sz="1600" dirty="0"/>
          </a:p>
          <a:p>
            <a:pPr eaLnBrk="1" hangingPunct="1">
              <a:spcBef>
                <a:spcPct val="20000"/>
              </a:spcBef>
              <a:spcAft>
                <a:spcPts val="600"/>
              </a:spcAft>
            </a:pPr>
            <a:endParaRPr lang="ru-RU" altLang="ru-RU" sz="1600" dirty="0"/>
          </a:p>
        </p:txBody>
      </p:sp>
      <p:pic>
        <p:nvPicPr>
          <p:cNvPr id="5" name="Рисунок 4"/>
          <p:cNvPicPr>
            <a:picLocks noChangeAspect="1"/>
          </p:cNvPicPr>
          <p:nvPr/>
        </p:nvPicPr>
        <p:blipFill>
          <a:blip r:embed="rId2" cstate="print"/>
          <a:stretch>
            <a:fillRect/>
          </a:stretch>
        </p:blipFill>
        <p:spPr>
          <a:xfrm>
            <a:off x="4088066" y="769064"/>
            <a:ext cx="4027395" cy="4087122"/>
          </a:xfrm>
          <a:prstGeom prst="rect">
            <a:avLst/>
          </a:prstGeom>
          <a:ln>
            <a:solidFill>
              <a:schemeClr val="bg1">
                <a:lumMod val="50000"/>
              </a:schemeClr>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Схемы документооборота</a:t>
            </a:r>
            <a:endParaRPr lang="ru-RU" dirty="0"/>
          </a:p>
        </p:txBody>
      </p:sp>
      <p:sp>
        <p:nvSpPr>
          <p:cNvPr id="4" name="Текст 1"/>
          <p:cNvSpPr txBox="1">
            <a:spLocks noGrp="1"/>
          </p:cNvSpPr>
          <p:nvPr>
            <p:ph type="subTitle" idx="1"/>
          </p:nvPr>
        </p:nvSpPr>
        <p:spPr bwMode="auto">
          <a:prstGeom prst="rect">
            <a:avLst/>
          </a:prstGeom>
          <a:noFill/>
          <a:ln w="9525">
            <a:noFill/>
            <a:miter lim="800000"/>
            <a:headEnd/>
            <a:tailEnd/>
          </a:ln>
        </p:spPr>
        <p:txBody>
          <a:bodyPr/>
          <a:lstStyle/>
          <a:p>
            <a:pPr>
              <a:spcBef>
                <a:spcPct val="20000"/>
              </a:spcBef>
              <a:spcAft>
                <a:spcPts val="600"/>
              </a:spcAft>
            </a:pPr>
            <a:r>
              <a:rPr lang="ru-RU" altLang="ru-RU" sz="1600" dirty="0"/>
              <a:t>Конфигурация поддерживает две основные схемы документооборота, связанного с производством и реализацией </a:t>
            </a:r>
            <a:r>
              <a:rPr lang="ru-RU" altLang="ru-RU" sz="1600" dirty="0" smtClean="0"/>
              <a:t>продукции:</a:t>
            </a:r>
          </a:p>
          <a:p>
            <a:pPr>
              <a:spcBef>
                <a:spcPct val="20000"/>
              </a:spcBef>
              <a:spcAft>
                <a:spcPts val="600"/>
              </a:spcAft>
              <a:buFont typeface="Wingdings" pitchFamily="2" charset="2"/>
              <a:buChar char="Ø"/>
            </a:pPr>
            <a:r>
              <a:rPr lang="ru-RU" altLang="ru-RU" sz="1600" b="1" dirty="0" smtClean="0"/>
              <a:t> Прямая </a:t>
            </a:r>
            <a:r>
              <a:rPr lang="ru-RU" altLang="ru-RU" sz="1600" b="1" dirty="0"/>
              <a:t>схема </a:t>
            </a:r>
            <a:r>
              <a:rPr lang="ru-RU" altLang="ru-RU" sz="1600" dirty="0"/>
              <a:t>- сначала осуществляется планирование меню, выпуск блюд, а потом оформляется их </a:t>
            </a:r>
            <a:r>
              <a:rPr lang="ru-RU" altLang="ru-RU" sz="1600" dirty="0" smtClean="0"/>
              <a:t>реализация;</a:t>
            </a:r>
          </a:p>
          <a:p>
            <a:pPr>
              <a:spcBef>
                <a:spcPct val="20000"/>
              </a:spcBef>
              <a:spcAft>
                <a:spcPts val="600"/>
              </a:spcAft>
              <a:buFont typeface="Wingdings" pitchFamily="2" charset="2"/>
              <a:buChar char="Ø"/>
            </a:pPr>
            <a:r>
              <a:rPr lang="ru-RU" altLang="ru-RU" sz="1600" b="1" dirty="0" smtClean="0"/>
              <a:t> Обратная </a:t>
            </a:r>
            <a:r>
              <a:rPr lang="ru-RU" altLang="ru-RU" sz="1600" b="1" dirty="0"/>
              <a:t>схема</a:t>
            </a:r>
            <a:r>
              <a:rPr lang="en-US" altLang="ru-RU" sz="1600" b="1" dirty="0"/>
              <a:t> (</a:t>
            </a:r>
            <a:r>
              <a:rPr lang="ru-RU" altLang="ru-RU" sz="1600" b="1" dirty="0"/>
              <a:t>от реализации)</a:t>
            </a:r>
            <a:r>
              <a:rPr lang="ru-RU" altLang="ru-RU" sz="1600" dirty="0"/>
              <a:t> - применяется в том случае, когда запланировать объем выпуска блюд невозможно, и они готовятся по мере поступления заявок. Выпуск блюд и списание ингредиентов регистрируются по результатам данных о реализации. </a:t>
            </a:r>
          </a:p>
          <a:p>
            <a:pPr marL="0" lvl="2">
              <a:spcBef>
                <a:spcPct val="20000"/>
              </a:spcBef>
              <a:spcAft>
                <a:spcPts val="600"/>
              </a:spcAft>
              <a:buClr>
                <a:srgbClr val="FF0000"/>
              </a:buClr>
              <a:buFont typeface="Wingdings" pitchFamily="2" charset="2"/>
              <a:buChar char="Ø"/>
            </a:pPr>
            <a:endParaRPr lang="ru-RU" altLang="ru-RU" sz="1600" dirty="0"/>
          </a:p>
          <a:p>
            <a:pPr>
              <a:spcBef>
                <a:spcPct val="20000"/>
              </a:spcBef>
              <a:spcAft>
                <a:spcPts val="600"/>
              </a:spcAft>
            </a:pPr>
            <a:r>
              <a:rPr lang="ru-RU" altLang="ru-RU" sz="1600" dirty="0"/>
              <a:t> </a:t>
            </a:r>
          </a:p>
          <a:p>
            <a:pPr>
              <a:spcBef>
                <a:spcPct val="20000"/>
              </a:spcBef>
              <a:spcAft>
                <a:spcPts val="600"/>
              </a:spcAft>
              <a:buFontTx/>
              <a:buChar char="•"/>
            </a:pPr>
            <a:endParaRPr lang="ru-RU" altLang="ru-RU" sz="1600" dirty="0"/>
          </a:p>
          <a:p>
            <a:pPr>
              <a:spcBef>
                <a:spcPct val="20000"/>
              </a:spcBef>
              <a:spcAft>
                <a:spcPts val="600"/>
              </a:spcAft>
            </a:pPr>
            <a:endParaRPr lang="ru-RU" altLang="ru-RU" sz="1600" dirty="0"/>
          </a:p>
          <a:p>
            <a:pPr eaLnBrk="1" hangingPunct="1">
              <a:spcBef>
                <a:spcPct val="20000"/>
              </a:spcBef>
              <a:spcAft>
                <a:spcPts val="600"/>
              </a:spcAft>
            </a:pPr>
            <a:endParaRPr lang="ru-RU" altLang="ru-RU"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Прямая схема</a:t>
            </a:r>
            <a:endParaRPr lang="ru-RU" dirty="0"/>
          </a:p>
        </p:txBody>
      </p:sp>
      <p:sp>
        <p:nvSpPr>
          <p:cNvPr id="4" name="Скругленный прямоугольник 3"/>
          <p:cNvSpPr/>
          <p:nvPr/>
        </p:nvSpPr>
        <p:spPr bwMode="auto">
          <a:xfrm>
            <a:off x="1813857" y="1101882"/>
            <a:ext cx="4747878" cy="375789"/>
          </a:xfrm>
          <a:prstGeom prst="roundRect">
            <a:avLst/>
          </a:prstGeom>
          <a:solidFill>
            <a:srgbClr val="FFC000"/>
          </a:solidFill>
          <a:ln>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anchor="ctr"/>
          <a:lstStyle/>
          <a:p>
            <a:pPr algn="ctr" eaLnBrk="1" hangingPunct="1">
              <a:defRPr/>
            </a:pPr>
            <a:r>
              <a:rPr lang="ru-RU" sz="1200" b="1" dirty="0">
                <a:solidFill>
                  <a:srgbClr val="FF0000"/>
                </a:solidFill>
                <a:latin typeface="Arial" panose="020B0604020202020204" pitchFamily="34" charset="0"/>
              </a:rPr>
              <a:t>поступление продуктов на склад</a:t>
            </a:r>
          </a:p>
        </p:txBody>
      </p:sp>
      <p:sp>
        <p:nvSpPr>
          <p:cNvPr id="5" name="Скругленный прямоугольник 4"/>
          <p:cNvSpPr/>
          <p:nvPr/>
        </p:nvSpPr>
        <p:spPr bwMode="auto">
          <a:xfrm>
            <a:off x="1788306" y="1637566"/>
            <a:ext cx="4747878" cy="375789"/>
          </a:xfrm>
          <a:prstGeom prst="roundRect">
            <a:avLst/>
          </a:prstGeom>
          <a:solidFill>
            <a:srgbClr val="FFC000"/>
          </a:solidFill>
          <a:ln>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anchor="ctr"/>
          <a:lstStyle/>
          <a:p>
            <a:pPr algn="ctr" eaLnBrk="1" hangingPunct="1">
              <a:defRPr/>
            </a:pPr>
            <a:r>
              <a:rPr lang="ru-RU" sz="1200" b="1" dirty="0">
                <a:solidFill>
                  <a:srgbClr val="FF0000"/>
                </a:solidFill>
                <a:latin typeface="Arial" panose="020B0604020202020204" pitchFamily="34" charset="0"/>
              </a:rPr>
              <a:t>требование на получение сырья</a:t>
            </a:r>
          </a:p>
        </p:txBody>
      </p:sp>
      <p:sp>
        <p:nvSpPr>
          <p:cNvPr id="6" name="Скругленный прямоугольник 5"/>
          <p:cNvSpPr/>
          <p:nvPr/>
        </p:nvSpPr>
        <p:spPr bwMode="auto">
          <a:xfrm>
            <a:off x="1802936" y="2168439"/>
            <a:ext cx="4747878" cy="375789"/>
          </a:xfrm>
          <a:prstGeom prst="roundRect">
            <a:avLst/>
          </a:prstGeom>
          <a:solidFill>
            <a:srgbClr val="FFC000"/>
          </a:solidFill>
          <a:ln>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anchor="ctr"/>
          <a:lstStyle/>
          <a:p>
            <a:pPr algn="ctr" eaLnBrk="1" hangingPunct="1">
              <a:defRPr/>
            </a:pPr>
            <a:r>
              <a:rPr lang="ru-RU" sz="1200" b="1" dirty="0">
                <a:solidFill>
                  <a:srgbClr val="FF0000"/>
                </a:solidFill>
                <a:latin typeface="Arial" panose="020B0604020202020204" pitchFamily="34" charset="0"/>
              </a:rPr>
              <a:t>перемещение продуктов на склад кухни</a:t>
            </a:r>
          </a:p>
        </p:txBody>
      </p:sp>
      <p:sp>
        <p:nvSpPr>
          <p:cNvPr id="7" name="Скругленный прямоугольник 6"/>
          <p:cNvSpPr/>
          <p:nvPr/>
        </p:nvSpPr>
        <p:spPr bwMode="auto">
          <a:xfrm>
            <a:off x="1788305" y="2717266"/>
            <a:ext cx="4747878" cy="375789"/>
          </a:xfrm>
          <a:prstGeom prst="roundRect">
            <a:avLst/>
          </a:prstGeom>
          <a:solidFill>
            <a:srgbClr val="FFC000"/>
          </a:solidFill>
          <a:ln>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anchor="ctr"/>
          <a:lstStyle/>
          <a:p>
            <a:pPr algn="ctr" eaLnBrk="1" hangingPunct="1">
              <a:defRPr/>
            </a:pPr>
            <a:r>
              <a:rPr lang="ru-RU" sz="1200" b="1" dirty="0">
                <a:solidFill>
                  <a:srgbClr val="FF0000"/>
                </a:solidFill>
                <a:latin typeface="Arial" panose="020B0604020202020204" pitchFamily="34" charset="0"/>
              </a:rPr>
              <a:t>списание продуктов в производство</a:t>
            </a:r>
          </a:p>
        </p:txBody>
      </p:sp>
      <p:sp>
        <p:nvSpPr>
          <p:cNvPr id="8" name="Скругленный прямоугольник 7"/>
          <p:cNvSpPr/>
          <p:nvPr/>
        </p:nvSpPr>
        <p:spPr bwMode="auto">
          <a:xfrm>
            <a:off x="1810249" y="4302727"/>
            <a:ext cx="4747878" cy="375789"/>
          </a:xfrm>
          <a:prstGeom prst="roundRect">
            <a:avLst/>
          </a:prstGeom>
          <a:solidFill>
            <a:srgbClr val="FFC000"/>
          </a:solidFill>
          <a:ln>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anchor="ctr"/>
          <a:lstStyle/>
          <a:p>
            <a:pPr algn="ctr" eaLnBrk="1" hangingPunct="1">
              <a:defRPr/>
            </a:pPr>
            <a:r>
              <a:rPr lang="ru-RU" sz="1200" b="1" dirty="0">
                <a:solidFill>
                  <a:srgbClr val="FF0000"/>
                </a:solidFill>
                <a:latin typeface="Arial" panose="020B0604020202020204" pitchFamily="34" charset="0"/>
              </a:rPr>
              <a:t>реализация</a:t>
            </a:r>
          </a:p>
        </p:txBody>
      </p:sp>
      <p:sp>
        <p:nvSpPr>
          <p:cNvPr id="9" name="Скругленный прямоугольник 8"/>
          <p:cNvSpPr/>
          <p:nvPr/>
        </p:nvSpPr>
        <p:spPr bwMode="auto">
          <a:xfrm>
            <a:off x="1810250" y="3243666"/>
            <a:ext cx="4747878" cy="375789"/>
          </a:xfrm>
          <a:prstGeom prst="roundRect">
            <a:avLst/>
          </a:prstGeom>
          <a:solidFill>
            <a:srgbClr val="FFC000"/>
          </a:solidFill>
          <a:ln>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anchor="ctr"/>
          <a:lstStyle/>
          <a:p>
            <a:pPr algn="ctr" eaLnBrk="1" hangingPunct="1">
              <a:defRPr/>
            </a:pPr>
            <a:r>
              <a:rPr lang="ru-RU" sz="1200" b="1" dirty="0">
                <a:solidFill>
                  <a:srgbClr val="FF0000"/>
                </a:solidFill>
                <a:latin typeface="Arial" panose="020B0604020202020204" pitchFamily="34" charset="0"/>
              </a:rPr>
              <a:t>поступление  продуктов из производства</a:t>
            </a:r>
          </a:p>
        </p:txBody>
      </p:sp>
      <p:sp>
        <p:nvSpPr>
          <p:cNvPr id="10" name="Скругленный прямоугольник 9"/>
          <p:cNvSpPr/>
          <p:nvPr/>
        </p:nvSpPr>
        <p:spPr bwMode="auto">
          <a:xfrm>
            <a:off x="1810249" y="3771179"/>
            <a:ext cx="4747878" cy="375789"/>
          </a:xfrm>
          <a:prstGeom prst="roundRect">
            <a:avLst/>
          </a:prstGeom>
          <a:solidFill>
            <a:srgbClr val="FFC000"/>
          </a:solidFill>
          <a:ln>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anchor="ctr"/>
          <a:lstStyle/>
          <a:p>
            <a:pPr algn="ctr" eaLnBrk="1" hangingPunct="1">
              <a:defRPr/>
            </a:pPr>
            <a:r>
              <a:rPr lang="ru-RU" sz="1200" b="1" dirty="0">
                <a:solidFill>
                  <a:srgbClr val="FF0000"/>
                </a:solidFill>
                <a:latin typeface="Arial" panose="020B0604020202020204" pitchFamily="34" charset="0"/>
              </a:rPr>
              <a:t>перемещение готовой продукции</a:t>
            </a:r>
          </a:p>
          <a:p>
            <a:pPr algn="ctr" eaLnBrk="1" hangingPunct="1">
              <a:defRPr/>
            </a:pPr>
            <a:r>
              <a:rPr lang="ru-RU" sz="1200" b="1" dirty="0">
                <a:solidFill>
                  <a:srgbClr val="FF0000"/>
                </a:solidFill>
                <a:latin typeface="Arial" panose="020B0604020202020204" pitchFamily="34" charset="0"/>
              </a:rPr>
              <a:t> на точки реализации</a:t>
            </a:r>
          </a:p>
        </p:txBody>
      </p:sp>
      <p:sp>
        <p:nvSpPr>
          <p:cNvPr id="11" name="Штриховая стрелка вправо 10"/>
          <p:cNvSpPr/>
          <p:nvPr/>
        </p:nvSpPr>
        <p:spPr bwMode="auto">
          <a:xfrm rot="5400000">
            <a:off x="5258634" y="2588896"/>
            <a:ext cx="3626961" cy="555954"/>
          </a:xfrm>
          <a:prstGeom prst="stripedRightArrow">
            <a:avLst/>
          </a:prstGeom>
          <a:solidFill>
            <a:srgbClr val="FFC000"/>
          </a:solidFill>
          <a:ln>
            <a:solidFill>
              <a:srgbClr val="FFC000"/>
            </a:solidFill>
          </a:ln>
          <a:effectLst/>
          <a:extLst/>
        </p:spPr>
        <p:txBody>
          <a:bodyPr wrap="none" anchor="ctr"/>
          <a:lstStyle/>
          <a:p>
            <a:pPr algn="ctr" eaLnBrk="1" hangingPunct="1">
              <a:defRPr/>
            </a:pPr>
            <a:endParaRPr lang="ru-RU" sz="2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Выпуск продукции</a:t>
            </a:r>
            <a:endParaRPr lang="ru-RU" dirty="0"/>
          </a:p>
        </p:txBody>
      </p:sp>
      <p:sp>
        <p:nvSpPr>
          <p:cNvPr id="4" name="Текст 1"/>
          <p:cNvSpPr txBox="1">
            <a:spLocks noGrp="1"/>
          </p:cNvSpPr>
          <p:nvPr>
            <p:ph type="subTitle" idx="1"/>
          </p:nvPr>
        </p:nvSpPr>
        <p:spPr bwMode="auto">
          <a:prstGeom prst="rect">
            <a:avLst/>
          </a:prstGeom>
          <a:noFill/>
          <a:ln w="9525">
            <a:noFill/>
            <a:miter lim="800000"/>
            <a:headEnd/>
            <a:tailEnd/>
          </a:ln>
        </p:spPr>
        <p:txBody>
          <a:bodyPr/>
          <a:lstStyle/>
          <a:p>
            <a:pPr>
              <a:spcBef>
                <a:spcPct val="20000"/>
              </a:spcBef>
              <a:spcAft>
                <a:spcPts val="600"/>
              </a:spcAft>
            </a:pPr>
            <a:r>
              <a:rPr lang="ru-RU" altLang="ru-RU" sz="1600" dirty="0"/>
              <a:t>              Центральный документ конфигурации – </a:t>
            </a:r>
            <a:r>
              <a:rPr lang="ru-RU" altLang="ru-RU" sz="1600" b="1" dirty="0"/>
              <a:t>Выпуск продукции</a:t>
            </a:r>
            <a:r>
              <a:rPr lang="ru-RU" altLang="ru-RU" sz="1600" dirty="0"/>
              <a:t>. </a:t>
            </a:r>
          </a:p>
          <a:p>
            <a:pPr>
              <a:spcBef>
                <a:spcPct val="20000"/>
              </a:spcBef>
              <a:spcAft>
                <a:spcPts val="600"/>
              </a:spcAft>
              <a:buFont typeface="Wingdings" pitchFamily="2" charset="2"/>
              <a:buChar char="Ø"/>
            </a:pPr>
            <a:r>
              <a:rPr lang="ru-RU" altLang="ru-RU" sz="1600" dirty="0" smtClean="0"/>
              <a:t> при </a:t>
            </a:r>
            <a:r>
              <a:rPr lang="ru-RU" altLang="ru-RU" sz="1600" dirty="0"/>
              <a:t>помощи данного документа оформляется приготовление блюд и </a:t>
            </a:r>
            <a:r>
              <a:rPr lang="ru-RU" altLang="ru-RU" sz="1600" dirty="0" err="1"/>
              <a:t>п</a:t>
            </a:r>
            <a:r>
              <a:rPr lang="ru-RU" altLang="ru-RU" sz="1600" dirty="0"/>
              <a:t>/</a:t>
            </a:r>
            <a:r>
              <a:rPr lang="ru-RU" altLang="ru-RU" sz="1600" dirty="0" err="1"/>
              <a:t>ф</a:t>
            </a:r>
            <a:r>
              <a:rPr lang="ru-RU" altLang="ru-RU" sz="1600" dirty="0"/>
              <a:t>;</a:t>
            </a:r>
          </a:p>
          <a:p>
            <a:pPr>
              <a:spcBef>
                <a:spcPct val="20000"/>
              </a:spcBef>
              <a:spcAft>
                <a:spcPts val="600"/>
              </a:spcAft>
              <a:buFont typeface="Wingdings" pitchFamily="2" charset="2"/>
              <a:buChar char="Ø"/>
            </a:pPr>
            <a:r>
              <a:rPr lang="ru-RU" altLang="ru-RU" sz="1600" dirty="0" smtClean="0"/>
              <a:t> при </a:t>
            </a:r>
            <a:r>
              <a:rPr lang="ru-RU" altLang="ru-RU" sz="1600" dirty="0"/>
              <a:t>его проведении происходит списание ингредиентов, согласно ранее заведенным рецептурам, и поступление готовой продукции из производства;</a:t>
            </a:r>
          </a:p>
          <a:p>
            <a:pPr>
              <a:spcBef>
                <a:spcPct val="20000"/>
              </a:spcBef>
              <a:spcAft>
                <a:spcPts val="600"/>
              </a:spcAft>
              <a:buFont typeface="Wingdings" pitchFamily="2" charset="2"/>
              <a:buChar char="Ø"/>
            </a:pPr>
            <a:r>
              <a:rPr lang="ru-RU" altLang="ru-RU" sz="1600" dirty="0" smtClean="0"/>
              <a:t> поддерживается учет полуфабрикатов и аналогов;</a:t>
            </a:r>
            <a:endParaRPr lang="ru-RU" altLang="ru-RU" sz="1600" dirty="0"/>
          </a:p>
          <a:p>
            <a:pPr>
              <a:spcBef>
                <a:spcPct val="20000"/>
              </a:spcBef>
              <a:spcAft>
                <a:spcPts val="600"/>
              </a:spcAft>
              <a:buFont typeface="Wingdings" pitchFamily="2" charset="2"/>
              <a:buChar char="Ø"/>
            </a:pPr>
            <a:r>
              <a:rPr lang="ru-RU" altLang="ru-RU" sz="1600" dirty="0" smtClean="0"/>
              <a:t> настройка </a:t>
            </a:r>
            <a:r>
              <a:rPr lang="ru-RU" altLang="ru-RU" sz="1600" dirty="0"/>
              <a:t>способа списания ингредиентов в производство (по плановым ценам или по материальным затратам);</a:t>
            </a:r>
          </a:p>
          <a:p>
            <a:pPr>
              <a:spcBef>
                <a:spcPct val="20000"/>
              </a:spcBef>
              <a:spcAft>
                <a:spcPts val="600"/>
              </a:spcAft>
              <a:buFont typeface="Wingdings" pitchFamily="2" charset="2"/>
              <a:buChar char="Ø"/>
            </a:pPr>
            <a:r>
              <a:rPr lang="ru-RU" altLang="ru-RU" sz="1600" dirty="0" smtClean="0"/>
              <a:t> из </a:t>
            </a:r>
            <a:r>
              <a:rPr lang="ru-RU" altLang="ru-RU" sz="1600" dirty="0"/>
              <a:t>документа Выпуск продукции можно запустить обработку Перемещение ингредиентов, позволяющую проанализировать остатки недостающих продуктов на всех складах;</a:t>
            </a:r>
          </a:p>
          <a:p>
            <a:pPr>
              <a:spcBef>
                <a:spcPct val="20000"/>
              </a:spcBef>
              <a:spcAft>
                <a:spcPts val="600"/>
              </a:spcAft>
              <a:buFont typeface="Wingdings" pitchFamily="2" charset="2"/>
              <a:buChar char="Ø"/>
            </a:pPr>
            <a:r>
              <a:rPr lang="ru-RU" altLang="ru-RU" sz="1600" dirty="0" smtClean="0"/>
              <a:t> при </a:t>
            </a:r>
            <a:r>
              <a:rPr lang="ru-RU" altLang="ru-RU" sz="1600" dirty="0"/>
              <a:t>списании документа, специи записываются в отдельном регистре;</a:t>
            </a:r>
          </a:p>
          <a:p>
            <a:pPr>
              <a:spcBef>
                <a:spcPct val="20000"/>
              </a:spcBef>
              <a:spcAft>
                <a:spcPts val="600"/>
              </a:spcAft>
              <a:buFont typeface="Wingdings" pitchFamily="2" charset="2"/>
              <a:buChar char="Ø"/>
            </a:pPr>
            <a:r>
              <a:rPr lang="ru-RU" altLang="ru-RU" sz="1600" dirty="0" smtClean="0"/>
              <a:t> данный </a:t>
            </a:r>
            <a:r>
              <a:rPr lang="ru-RU" altLang="ru-RU" sz="1600" dirty="0"/>
              <a:t>документ позволяет получить различные печатные формы.</a:t>
            </a:r>
          </a:p>
          <a:p>
            <a:pPr>
              <a:spcBef>
                <a:spcPct val="20000"/>
              </a:spcBef>
              <a:spcAft>
                <a:spcPts val="600"/>
              </a:spcAft>
              <a:buFontTx/>
              <a:buChar char="•"/>
            </a:pPr>
            <a:endParaRPr lang="ru-RU" altLang="ru-RU" sz="1600" dirty="0"/>
          </a:p>
          <a:p>
            <a:pPr>
              <a:spcBef>
                <a:spcPct val="20000"/>
              </a:spcBef>
              <a:spcAft>
                <a:spcPts val="600"/>
              </a:spcAft>
            </a:pPr>
            <a:endParaRPr lang="ru-RU" altLang="ru-RU" sz="1600" dirty="0"/>
          </a:p>
          <a:p>
            <a:pPr eaLnBrk="1" hangingPunct="1">
              <a:spcBef>
                <a:spcPct val="20000"/>
              </a:spcBef>
              <a:spcAft>
                <a:spcPts val="600"/>
              </a:spcAft>
            </a:pPr>
            <a:endParaRPr lang="ru-RU" altLang="ru-RU"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Выпуск продукции</a:t>
            </a:r>
            <a:endParaRPr lang="ru-RU" dirty="0"/>
          </a:p>
        </p:txBody>
      </p:sp>
      <p:pic>
        <p:nvPicPr>
          <p:cNvPr id="4" name="Рисунок 3"/>
          <p:cNvPicPr>
            <a:picLocks noChangeAspect="1"/>
          </p:cNvPicPr>
          <p:nvPr/>
        </p:nvPicPr>
        <p:blipFill>
          <a:blip r:embed="rId2" cstate="print"/>
          <a:stretch>
            <a:fillRect/>
          </a:stretch>
        </p:blipFill>
        <p:spPr>
          <a:xfrm>
            <a:off x="1783230" y="723713"/>
            <a:ext cx="5185483" cy="4295962"/>
          </a:xfrm>
          <a:prstGeom prst="rect">
            <a:avLst/>
          </a:prstGeom>
          <a:ln>
            <a:solidFill>
              <a:schemeClr val="bg1">
                <a:lumMod val="50000"/>
              </a:schemeClr>
            </a:solidFill>
          </a:ln>
        </p:spPr>
      </p:pic>
      <p:sp>
        <p:nvSpPr>
          <p:cNvPr id="5" name="Скругленная прямоугольная выноска 4"/>
          <p:cNvSpPr/>
          <p:nvPr/>
        </p:nvSpPr>
        <p:spPr bwMode="auto">
          <a:xfrm>
            <a:off x="5638427" y="4029220"/>
            <a:ext cx="765225" cy="522610"/>
          </a:xfrm>
          <a:prstGeom prst="wedgeRoundRectCallout">
            <a:avLst>
              <a:gd name="adj1" fmla="val -91311"/>
              <a:gd name="adj2" fmla="val -186788"/>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по какой </a:t>
            </a:r>
          </a:p>
          <a:p>
            <a:pPr algn="ctr" eaLnBrk="1" hangingPunct="1">
              <a:defRPr/>
            </a:pPr>
            <a:r>
              <a:rPr lang="ru-RU" sz="800" b="1" dirty="0">
                <a:solidFill>
                  <a:srgbClr val="4D4D4D"/>
                </a:solidFill>
                <a:latin typeface="Arial" panose="020B0604020202020204" pitchFamily="34" charset="0"/>
              </a:rPr>
              <a:t>рецептуре</a:t>
            </a:r>
          </a:p>
        </p:txBody>
      </p:sp>
      <p:sp>
        <p:nvSpPr>
          <p:cNvPr id="6" name="Скругленная прямоугольная выноска 5"/>
          <p:cNvSpPr/>
          <p:nvPr/>
        </p:nvSpPr>
        <p:spPr bwMode="auto">
          <a:xfrm>
            <a:off x="7239842" y="625619"/>
            <a:ext cx="1305764" cy="522610"/>
          </a:xfrm>
          <a:prstGeom prst="wedgeRoundRectCallout">
            <a:avLst>
              <a:gd name="adj1" fmla="val -113087"/>
              <a:gd name="adj2" fmla="val 209743"/>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использовать</a:t>
            </a:r>
          </a:p>
          <a:p>
            <a:pPr algn="ctr" eaLnBrk="1" hangingPunct="1">
              <a:defRPr/>
            </a:pPr>
            <a:r>
              <a:rPr lang="ru-RU" sz="800" b="1" dirty="0">
                <a:solidFill>
                  <a:srgbClr val="4D4D4D"/>
                </a:solidFill>
                <a:latin typeface="Arial" panose="020B0604020202020204" pitchFamily="34" charset="0"/>
              </a:rPr>
              <a:t>или нет ранее</a:t>
            </a:r>
          </a:p>
          <a:p>
            <a:pPr algn="ctr" eaLnBrk="1" hangingPunct="1">
              <a:defRPr/>
            </a:pPr>
            <a:r>
              <a:rPr lang="ru-RU" sz="800" b="1" dirty="0">
                <a:solidFill>
                  <a:srgbClr val="4D4D4D"/>
                </a:solidFill>
                <a:latin typeface="Arial" panose="020B0604020202020204" pitchFamily="34" charset="0"/>
              </a:rPr>
              <a:t>приготовленные</a:t>
            </a:r>
          </a:p>
          <a:p>
            <a:pPr algn="ctr" eaLnBrk="1" hangingPunct="1">
              <a:defRPr/>
            </a:pPr>
            <a:r>
              <a:rPr lang="ru-RU" sz="800" b="1" dirty="0" smtClean="0">
                <a:solidFill>
                  <a:srgbClr val="4D4D4D"/>
                </a:solidFill>
                <a:latin typeface="Arial" panose="020B0604020202020204" pitchFamily="34" charset="0"/>
              </a:rPr>
              <a:t>полуфабрикаты</a:t>
            </a:r>
            <a:endParaRPr lang="ru-RU" sz="800" b="1" dirty="0">
              <a:solidFill>
                <a:srgbClr val="4D4D4D"/>
              </a:solidFill>
              <a:latin typeface="Arial" panose="020B0604020202020204" pitchFamily="34" charset="0"/>
            </a:endParaRPr>
          </a:p>
        </p:txBody>
      </p:sp>
      <p:sp>
        <p:nvSpPr>
          <p:cNvPr id="7" name="Скругленная прямоугольная выноска 6"/>
          <p:cNvSpPr/>
          <p:nvPr/>
        </p:nvSpPr>
        <p:spPr bwMode="auto">
          <a:xfrm>
            <a:off x="3831013" y="2064125"/>
            <a:ext cx="841840" cy="295834"/>
          </a:xfrm>
          <a:prstGeom prst="wedgeRoundRectCallout">
            <a:avLst>
              <a:gd name="adj1" fmla="val -17148"/>
              <a:gd name="adj2" fmla="val 285538"/>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в каком</a:t>
            </a:r>
          </a:p>
          <a:p>
            <a:pPr algn="ctr" eaLnBrk="1" hangingPunct="1">
              <a:defRPr/>
            </a:pPr>
            <a:r>
              <a:rPr lang="ru-RU" sz="800" b="1" dirty="0">
                <a:solidFill>
                  <a:srgbClr val="4D4D4D"/>
                </a:solidFill>
                <a:latin typeface="Arial" panose="020B0604020202020204" pitchFamily="34" charset="0"/>
              </a:rPr>
              <a:t>количестве</a:t>
            </a:r>
          </a:p>
        </p:txBody>
      </p:sp>
      <p:sp>
        <p:nvSpPr>
          <p:cNvPr id="8" name="Скругленная прямоугольная выноска 7"/>
          <p:cNvSpPr/>
          <p:nvPr/>
        </p:nvSpPr>
        <p:spPr bwMode="auto">
          <a:xfrm>
            <a:off x="5660373" y="420084"/>
            <a:ext cx="720257" cy="507762"/>
          </a:xfrm>
          <a:prstGeom prst="wedgeRoundRectCallout">
            <a:avLst>
              <a:gd name="adj1" fmla="val -7300"/>
              <a:gd name="adj2" fmla="val 204695"/>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применять</a:t>
            </a:r>
          </a:p>
          <a:p>
            <a:pPr algn="ctr" eaLnBrk="1" hangingPunct="1">
              <a:defRPr/>
            </a:pPr>
            <a:r>
              <a:rPr lang="ru-RU" sz="800" b="1" dirty="0">
                <a:solidFill>
                  <a:srgbClr val="4D4D4D"/>
                </a:solidFill>
                <a:latin typeface="Arial" panose="020B0604020202020204" pitchFamily="34" charset="0"/>
              </a:rPr>
              <a:t>или</a:t>
            </a:r>
          </a:p>
          <a:p>
            <a:pPr algn="ctr" eaLnBrk="1" hangingPunct="1">
              <a:defRPr/>
            </a:pPr>
            <a:r>
              <a:rPr lang="ru-RU" sz="800" b="1" dirty="0">
                <a:solidFill>
                  <a:srgbClr val="4D4D4D"/>
                </a:solidFill>
                <a:latin typeface="Arial" panose="020B0604020202020204" pitchFamily="34" charset="0"/>
              </a:rPr>
              <a:t> не применять</a:t>
            </a:r>
          </a:p>
          <a:p>
            <a:pPr algn="ctr" eaLnBrk="1" hangingPunct="1">
              <a:defRPr/>
            </a:pPr>
            <a:r>
              <a:rPr lang="ru-RU" sz="800" b="1" dirty="0">
                <a:solidFill>
                  <a:srgbClr val="4D4D4D"/>
                </a:solidFill>
                <a:latin typeface="Arial" panose="020B0604020202020204" pitchFamily="34" charset="0"/>
              </a:rPr>
              <a:t>аналоги</a:t>
            </a:r>
          </a:p>
        </p:txBody>
      </p:sp>
      <p:sp>
        <p:nvSpPr>
          <p:cNvPr id="9" name="Скругленная прямоугольная выноска 8"/>
          <p:cNvSpPr/>
          <p:nvPr/>
        </p:nvSpPr>
        <p:spPr bwMode="auto">
          <a:xfrm>
            <a:off x="403412" y="1855694"/>
            <a:ext cx="1062317" cy="315726"/>
          </a:xfrm>
          <a:prstGeom prst="wedgeRoundRectCallout">
            <a:avLst>
              <a:gd name="adj1" fmla="val 125093"/>
              <a:gd name="adj2" fmla="val 192802"/>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какие блюда</a:t>
            </a:r>
          </a:p>
          <a:p>
            <a:pPr algn="ctr" eaLnBrk="1" hangingPunct="1">
              <a:defRPr/>
            </a:pPr>
            <a:r>
              <a:rPr lang="ru-RU" sz="800" b="1" dirty="0">
                <a:solidFill>
                  <a:srgbClr val="4D4D4D"/>
                </a:solidFill>
                <a:latin typeface="Arial" panose="020B0604020202020204" pitchFamily="34" charset="0"/>
              </a:rPr>
              <a:t>приготовить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Выпуск продукции</a:t>
            </a:r>
            <a:endParaRPr lang="ru-RU" dirty="0"/>
          </a:p>
        </p:txBody>
      </p:sp>
      <p:pic>
        <p:nvPicPr>
          <p:cNvPr id="4" name="Рисунок 3"/>
          <p:cNvPicPr>
            <a:picLocks noChangeAspect="1"/>
          </p:cNvPicPr>
          <p:nvPr/>
        </p:nvPicPr>
        <p:blipFill>
          <a:blip r:embed="rId2" cstate="print"/>
          <a:stretch>
            <a:fillRect/>
          </a:stretch>
        </p:blipFill>
        <p:spPr>
          <a:xfrm>
            <a:off x="2058292" y="806824"/>
            <a:ext cx="5086157" cy="4082582"/>
          </a:xfrm>
          <a:prstGeom prst="rect">
            <a:avLst/>
          </a:prstGeom>
          <a:ln>
            <a:solidFill>
              <a:schemeClr val="bg1">
                <a:lumMod val="50000"/>
              </a:schemeClr>
            </a:solidFill>
          </a:ln>
        </p:spPr>
      </p:pic>
      <p:sp>
        <p:nvSpPr>
          <p:cNvPr id="5" name="Скругленная прямоугольная выноска 4"/>
          <p:cNvSpPr/>
          <p:nvPr/>
        </p:nvSpPr>
        <p:spPr bwMode="auto">
          <a:xfrm>
            <a:off x="1290919" y="1398494"/>
            <a:ext cx="1142999" cy="470647"/>
          </a:xfrm>
          <a:prstGeom prst="wedgeRoundRectCallout">
            <a:avLst>
              <a:gd name="adj1" fmla="val 112536"/>
              <a:gd name="adj2" fmla="val 243211"/>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из каких</a:t>
            </a:r>
          </a:p>
          <a:p>
            <a:pPr algn="ctr" eaLnBrk="1" hangingPunct="1">
              <a:defRPr/>
            </a:pPr>
            <a:r>
              <a:rPr lang="ru-RU" sz="800" b="1" dirty="0">
                <a:solidFill>
                  <a:srgbClr val="4D4D4D"/>
                </a:solidFill>
                <a:latin typeface="Arial" panose="020B0604020202020204" pitchFamily="34" charset="0"/>
              </a:rPr>
              <a:t>ингредиентов </a:t>
            </a:r>
          </a:p>
          <a:p>
            <a:pPr algn="ctr" eaLnBrk="1" hangingPunct="1">
              <a:defRPr/>
            </a:pPr>
            <a:r>
              <a:rPr lang="ru-RU" sz="800" b="1" dirty="0">
                <a:solidFill>
                  <a:srgbClr val="4D4D4D"/>
                </a:solidFill>
                <a:latin typeface="Arial" panose="020B0604020202020204" pitchFamily="34" charset="0"/>
              </a:rPr>
              <a:t>состоит</a:t>
            </a:r>
          </a:p>
          <a:p>
            <a:pPr algn="ctr" eaLnBrk="1" hangingPunct="1">
              <a:defRPr/>
            </a:pPr>
            <a:r>
              <a:rPr lang="ru-RU" sz="800" b="1" dirty="0">
                <a:solidFill>
                  <a:srgbClr val="4D4D4D"/>
                </a:solidFill>
                <a:latin typeface="Arial" panose="020B0604020202020204" pitchFamily="34" charset="0"/>
              </a:rPr>
              <a:t>блюдо</a:t>
            </a:r>
          </a:p>
        </p:txBody>
      </p:sp>
      <p:sp>
        <p:nvSpPr>
          <p:cNvPr id="6" name="Скругленная прямоугольная выноска 5"/>
          <p:cNvSpPr/>
          <p:nvPr/>
        </p:nvSpPr>
        <p:spPr bwMode="auto">
          <a:xfrm>
            <a:off x="3489350" y="4234577"/>
            <a:ext cx="1258215" cy="397935"/>
          </a:xfrm>
          <a:prstGeom prst="wedgeRoundRectCallout">
            <a:avLst>
              <a:gd name="adj1" fmla="val -5734"/>
              <a:gd name="adj2" fmla="val -263395"/>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smtClean="0">
                <a:solidFill>
                  <a:srgbClr val="4D4D4D"/>
                </a:solidFill>
                <a:latin typeface="Arial" panose="020B0604020202020204" pitchFamily="34" charset="0"/>
              </a:rPr>
              <a:t>п</a:t>
            </a:r>
            <a:r>
              <a:rPr lang="ru-RU" sz="800" b="1" dirty="0" smtClean="0">
                <a:solidFill>
                  <a:srgbClr val="4D4D4D"/>
                </a:solidFill>
                <a:latin typeface="Arial" panose="020B0604020202020204" pitchFamily="34" charset="0"/>
              </a:rPr>
              <a:t>олуфабрикат</a:t>
            </a:r>
            <a:r>
              <a:rPr lang="ru-RU" sz="800" b="1" dirty="0" smtClean="0">
                <a:solidFill>
                  <a:srgbClr val="4D4D4D"/>
                </a:solidFill>
                <a:latin typeface="Arial" panose="020B0604020202020204" pitchFamily="34" charset="0"/>
              </a:rPr>
              <a:t> </a:t>
            </a:r>
            <a:r>
              <a:rPr lang="ru-RU" sz="800" b="1" dirty="0">
                <a:solidFill>
                  <a:srgbClr val="4D4D4D"/>
                </a:solidFill>
                <a:latin typeface="Arial" panose="020B0604020202020204" pitchFamily="34" charset="0"/>
              </a:rPr>
              <a:t>«Бульон»</a:t>
            </a:r>
          </a:p>
          <a:p>
            <a:pPr algn="ctr" eaLnBrk="1" hangingPunct="1">
              <a:defRPr/>
            </a:pPr>
            <a:r>
              <a:rPr lang="ru-RU" sz="800" b="1" dirty="0">
                <a:solidFill>
                  <a:srgbClr val="4D4D4D"/>
                </a:solidFill>
                <a:latin typeface="Arial" panose="020B0604020202020204" pitchFamily="34" charset="0"/>
              </a:rPr>
              <a:t>будем</a:t>
            </a:r>
          </a:p>
          <a:p>
            <a:pPr algn="ctr" eaLnBrk="1" hangingPunct="1">
              <a:defRPr/>
            </a:pPr>
            <a:r>
              <a:rPr lang="ru-RU" sz="800" b="1" dirty="0">
                <a:solidFill>
                  <a:srgbClr val="4D4D4D"/>
                </a:solidFill>
                <a:latin typeface="Arial" panose="020B0604020202020204" pitchFamily="34" charset="0"/>
              </a:rPr>
              <a:t>готовить</a:t>
            </a:r>
          </a:p>
        </p:txBody>
      </p:sp>
      <p:sp>
        <p:nvSpPr>
          <p:cNvPr id="7" name="Скругленная прямоугольная выноска 6"/>
          <p:cNvSpPr/>
          <p:nvPr/>
        </p:nvSpPr>
        <p:spPr bwMode="auto">
          <a:xfrm>
            <a:off x="5123381" y="2164976"/>
            <a:ext cx="860560" cy="450569"/>
          </a:xfrm>
          <a:prstGeom prst="wedgeRoundRectCallout">
            <a:avLst>
              <a:gd name="adj1" fmla="val -49665"/>
              <a:gd name="adj2" fmla="val 137846"/>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количество</a:t>
            </a:r>
          </a:p>
          <a:p>
            <a:pPr algn="ctr" eaLnBrk="1" hangingPunct="1">
              <a:defRPr/>
            </a:pPr>
            <a:r>
              <a:rPr lang="ru-RU" sz="800" b="1" dirty="0">
                <a:solidFill>
                  <a:srgbClr val="4D4D4D"/>
                </a:solidFill>
                <a:latin typeface="Arial" panose="020B0604020202020204" pitchFamily="34" charset="0"/>
              </a:rPr>
              <a:t>ингредиента</a:t>
            </a:r>
          </a:p>
          <a:p>
            <a:pPr algn="ctr" eaLnBrk="1" hangingPunct="1">
              <a:defRPr/>
            </a:pPr>
            <a:r>
              <a:rPr lang="ru-RU" sz="800" b="1" dirty="0">
                <a:solidFill>
                  <a:srgbClr val="4D4D4D"/>
                </a:solidFill>
                <a:latin typeface="Arial" panose="020B0604020202020204" pitchFamily="34" charset="0"/>
              </a:rPr>
              <a:t>по норме</a:t>
            </a:r>
          </a:p>
        </p:txBody>
      </p:sp>
      <p:sp>
        <p:nvSpPr>
          <p:cNvPr id="8" name="Скругленная прямоугольная выноска 7"/>
          <p:cNvSpPr/>
          <p:nvPr/>
        </p:nvSpPr>
        <p:spPr bwMode="auto">
          <a:xfrm>
            <a:off x="6922206" y="2383940"/>
            <a:ext cx="1139306" cy="594584"/>
          </a:xfrm>
          <a:prstGeom prst="wedgeRoundRectCallout">
            <a:avLst>
              <a:gd name="adj1" fmla="val -125066"/>
              <a:gd name="adj2" fmla="val 158020"/>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количество по факту</a:t>
            </a:r>
          </a:p>
          <a:p>
            <a:pPr algn="ctr" eaLnBrk="1" hangingPunct="1">
              <a:defRPr/>
            </a:pPr>
            <a:r>
              <a:rPr lang="ru-RU" sz="800" b="1" dirty="0">
                <a:solidFill>
                  <a:srgbClr val="4D4D4D"/>
                </a:solidFill>
                <a:latin typeface="Arial" panose="020B0604020202020204" pitchFamily="34" charset="0"/>
              </a:rPr>
              <a:t> </a:t>
            </a:r>
            <a:r>
              <a:rPr lang="ru-RU" sz="800" dirty="0">
                <a:solidFill>
                  <a:srgbClr val="4D4D4D"/>
                </a:solidFill>
                <a:latin typeface="Arial" panose="020B0604020202020204" pitchFamily="34" charset="0"/>
              </a:rPr>
              <a:t>(если продукта </a:t>
            </a:r>
          </a:p>
          <a:p>
            <a:pPr algn="ctr" eaLnBrk="1" hangingPunct="1">
              <a:defRPr/>
            </a:pPr>
            <a:r>
              <a:rPr lang="ru-RU" sz="800" dirty="0">
                <a:solidFill>
                  <a:srgbClr val="4D4D4D"/>
                </a:solidFill>
                <a:latin typeface="Arial" panose="020B0604020202020204" pitchFamily="34" charset="0"/>
              </a:rPr>
              <a:t>недостаточно, строка</a:t>
            </a:r>
          </a:p>
          <a:p>
            <a:pPr algn="ctr" eaLnBrk="1" hangingPunct="1">
              <a:defRPr/>
            </a:pPr>
            <a:r>
              <a:rPr lang="ru-RU" sz="800" dirty="0">
                <a:solidFill>
                  <a:srgbClr val="4D4D4D"/>
                </a:solidFill>
                <a:latin typeface="Arial" panose="020B0604020202020204" pitchFamily="34" charset="0"/>
              </a:rPr>
              <a:t>выделяется</a:t>
            </a:r>
          </a:p>
          <a:p>
            <a:pPr algn="ctr" eaLnBrk="1" hangingPunct="1">
              <a:defRPr/>
            </a:pPr>
            <a:r>
              <a:rPr lang="ru-RU" sz="800" dirty="0">
                <a:solidFill>
                  <a:srgbClr val="4D4D4D"/>
                </a:solidFill>
                <a:latin typeface="Arial" panose="020B0604020202020204" pitchFamily="34" charset="0"/>
              </a:rPr>
              <a:t>красным цветом</a:t>
            </a:r>
            <a:r>
              <a:rPr lang="ru-RU" sz="800" b="1" dirty="0">
                <a:solidFill>
                  <a:srgbClr val="4D4D4D"/>
                </a:solidFill>
                <a:latin typeface="Arial" panose="020B0604020202020204" pitchFamily="34" charset="0"/>
              </a:rPr>
              <a:t>)</a:t>
            </a:r>
          </a:p>
        </p:txBody>
      </p:sp>
      <p:sp>
        <p:nvSpPr>
          <p:cNvPr id="9" name="Скругленная прямоугольная выноска 8"/>
          <p:cNvSpPr/>
          <p:nvPr/>
        </p:nvSpPr>
        <p:spPr bwMode="auto">
          <a:xfrm>
            <a:off x="4214211" y="1230407"/>
            <a:ext cx="1117547" cy="600448"/>
          </a:xfrm>
          <a:prstGeom prst="wedgeRoundRectCallout">
            <a:avLst>
              <a:gd name="adj1" fmla="val -37590"/>
              <a:gd name="adj2" fmla="val 198230"/>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на закладке</a:t>
            </a:r>
          </a:p>
          <a:p>
            <a:pPr algn="ctr" eaLnBrk="1" hangingPunct="1">
              <a:defRPr/>
            </a:pPr>
            <a:r>
              <a:rPr lang="ru-RU" sz="800" b="1" dirty="0">
                <a:solidFill>
                  <a:srgbClr val="4D4D4D"/>
                </a:solidFill>
                <a:latin typeface="Arial" panose="020B0604020202020204" pitchFamily="34" charset="0"/>
              </a:rPr>
              <a:t>«Аналоги»</a:t>
            </a:r>
          </a:p>
          <a:p>
            <a:pPr algn="ctr" eaLnBrk="1" hangingPunct="1">
              <a:defRPr/>
            </a:pPr>
            <a:r>
              <a:rPr lang="ru-RU" sz="800" b="1" dirty="0">
                <a:solidFill>
                  <a:srgbClr val="4D4D4D"/>
                </a:solidFill>
                <a:latin typeface="Arial" panose="020B0604020202020204" pitchFamily="34" charset="0"/>
              </a:rPr>
              <a:t>отображаются</a:t>
            </a:r>
          </a:p>
          <a:p>
            <a:pPr algn="ctr" eaLnBrk="1" hangingPunct="1">
              <a:defRPr/>
            </a:pPr>
            <a:r>
              <a:rPr lang="ru-RU" sz="800" b="1" dirty="0">
                <a:solidFill>
                  <a:srgbClr val="4D4D4D"/>
                </a:solidFill>
                <a:latin typeface="Arial" panose="020B0604020202020204" pitchFamily="34" charset="0"/>
              </a:rPr>
              <a:t>взаимозаменяемые</a:t>
            </a:r>
          </a:p>
          <a:p>
            <a:pPr algn="ctr" eaLnBrk="1" hangingPunct="1">
              <a:defRPr/>
            </a:pPr>
            <a:r>
              <a:rPr lang="ru-RU" sz="800" b="1" dirty="0">
                <a:solidFill>
                  <a:srgbClr val="4D4D4D"/>
                </a:solidFill>
                <a:latin typeface="Arial" panose="020B0604020202020204" pitchFamily="34" charset="0"/>
              </a:rPr>
              <a:t>продукты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Выпуск продукции</a:t>
            </a:r>
            <a:endParaRPr lang="ru-RU" dirty="0"/>
          </a:p>
        </p:txBody>
      </p:sp>
      <p:pic>
        <p:nvPicPr>
          <p:cNvPr id="4" name="Рисунок 3"/>
          <p:cNvPicPr>
            <a:picLocks noChangeAspect="1"/>
          </p:cNvPicPr>
          <p:nvPr/>
        </p:nvPicPr>
        <p:blipFill>
          <a:blip r:embed="rId2" cstate="print"/>
          <a:stretch>
            <a:fillRect/>
          </a:stretch>
        </p:blipFill>
        <p:spPr>
          <a:xfrm>
            <a:off x="94129" y="734887"/>
            <a:ext cx="4008616" cy="3593555"/>
          </a:xfrm>
          <a:prstGeom prst="rect">
            <a:avLst/>
          </a:prstGeom>
          <a:ln>
            <a:solidFill>
              <a:schemeClr val="accent4">
                <a:lumMod val="60000"/>
                <a:lumOff val="40000"/>
              </a:schemeClr>
            </a:solidFill>
          </a:ln>
        </p:spPr>
      </p:pic>
      <p:sp>
        <p:nvSpPr>
          <p:cNvPr id="5" name="Прямоугольник 4"/>
          <p:cNvSpPr>
            <a:spLocks noChangeArrowheads="1"/>
          </p:cNvSpPr>
          <p:nvPr/>
        </p:nvSpPr>
        <p:spPr bwMode="auto">
          <a:xfrm>
            <a:off x="1498151" y="2263030"/>
            <a:ext cx="908873" cy="143993"/>
          </a:xfrm>
          <a:prstGeom prst="rect">
            <a:avLst/>
          </a:prstGeom>
          <a:noFill/>
          <a:ln w="28575">
            <a:solidFill>
              <a:srgbClr val="FF0000"/>
            </a:solidFill>
            <a:miter lim="800000"/>
            <a:headEnd/>
            <a:tailEnd/>
          </a:ln>
        </p:spPr>
        <p:txBody>
          <a:bodyPr wrap="none" anchor="ctr"/>
          <a:lstStyle/>
          <a:p>
            <a:pPr algn="ctr" eaLnBrk="1" hangingPunct="1"/>
            <a:endParaRPr lang="ru-RU" altLang="ru-RU" sz="2400">
              <a:latin typeface="Arial" charset="0"/>
            </a:endParaRPr>
          </a:p>
        </p:txBody>
      </p:sp>
      <p:sp>
        <p:nvSpPr>
          <p:cNvPr id="6" name="Скругленная прямоугольная выноска 5"/>
          <p:cNvSpPr/>
          <p:nvPr/>
        </p:nvSpPr>
        <p:spPr bwMode="auto">
          <a:xfrm>
            <a:off x="1606924" y="2999040"/>
            <a:ext cx="1398494" cy="772861"/>
          </a:xfrm>
          <a:prstGeom prst="wedgeRoundRectCallout">
            <a:avLst>
              <a:gd name="adj1" fmla="val 38006"/>
              <a:gd name="adj2" fmla="val -89298"/>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endParaRPr lang="ru-RU" sz="800" b="1" dirty="0">
              <a:solidFill>
                <a:srgbClr val="4D4D4D"/>
              </a:solidFill>
              <a:latin typeface="Arial" panose="020B0604020202020204" pitchFamily="34" charset="0"/>
            </a:endParaRPr>
          </a:p>
          <a:p>
            <a:pPr algn="ctr" eaLnBrk="1" hangingPunct="1">
              <a:defRPr/>
            </a:pPr>
            <a:r>
              <a:rPr lang="ru-RU" sz="800" b="1" dirty="0">
                <a:solidFill>
                  <a:srgbClr val="4D4D4D"/>
                </a:solidFill>
                <a:latin typeface="Arial" panose="020B0604020202020204" pitchFamily="34" charset="0"/>
              </a:rPr>
              <a:t>при нехватке </a:t>
            </a:r>
          </a:p>
          <a:p>
            <a:pPr algn="ctr" eaLnBrk="1" hangingPunct="1">
              <a:defRPr/>
            </a:pPr>
            <a:r>
              <a:rPr lang="ru-RU" sz="800" b="1" dirty="0">
                <a:solidFill>
                  <a:srgbClr val="4D4D4D"/>
                </a:solidFill>
                <a:latin typeface="Arial" panose="020B0604020202020204" pitchFamily="34" charset="0"/>
              </a:rPr>
              <a:t>ингредиентов, оформляем </a:t>
            </a:r>
          </a:p>
          <a:p>
            <a:pPr algn="ctr" eaLnBrk="1" hangingPunct="1">
              <a:defRPr/>
            </a:pPr>
            <a:r>
              <a:rPr lang="ru-RU" sz="800" b="1" dirty="0">
                <a:solidFill>
                  <a:srgbClr val="4D4D4D"/>
                </a:solidFill>
                <a:latin typeface="Arial" panose="020B0604020202020204" pitchFamily="34" charset="0"/>
              </a:rPr>
              <a:t>перемещение – </a:t>
            </a:r>
          </a:p>
          <a:p>
            <a:pPr algn="ctr" eaLnBrk="1" hangingPunct="1">
              <a:defRPr/>
            </a:pPr>
            <a:r>
              <a:rPr lang="ru-RU" sz="800" b="1" dirty="0">
                <a:solidFill>
                  <a:srgbClr val="4D4D4D"/>
                </a:solidFill>
                <a:latin typeface="Arial" panose="020B0604020202020204" pitchFamily="34" charset="0"/>
              </a:rPr>
              <a:t>со склада хранения на</a:t>
            </a:r>
          </a:p>
          <a:p>
            <a:pPr algn="ctr" eaLnBrk="1" hangingPunct="1">
              <a:defRPr/>
            </a:pPr>
            <a:r>
              <a:rPr lang="ru-RU" sz="800" b="1" dirty="0">
                <a:solidFill>
                  <a:srgbClr val="4D4D4D"/>
                </a:solidFill>
                <a:latin typeface="Arial" panose="020B0604020202020204" pitchFamily="34" charset="0"/>
              </a:rPr>
              <a:t>склад приготовления</a:t>
            </a:r>
          </a:p>
          <a:p>
            <a:pPr algn="ctr" eaLnBrk="1" hangingPunct="1">
              <a:defRPr/>
            </a:pPr>
            <a:endParaRPr lang="ru-RU" sz="800" b="1" dirty="0">
              <a:solidFill>
                <a:srgbClr val="4D4D4D"/>
              </a:solidFill>
              <a:latin typeface="Arial" panose="020B0604020202020204" pitchFamily="34" charset="0"/>
            </a:endParaRPr>
          </a:p>
        </p:txBody>
      </p:sp>
      <p:pic>
        <p:nvPicPr>
          <p:cNvPr id="7" name="Рисунок 6"/>
          <p:cNvPicPr>
            <a:picLocks noChangeAspect="1"/>
          </p:cNvPicPr>
          <p:nvPr/>
        </p:nvPicPr>
        <p:blipFill>
          <a:blip r:embed="rId3" cstate="print"/>
          <a:stretch>
            <a:fillRect/>
          </a:stretch>
        </p:blipFill>
        <p:spPr>
          <a:xfrm>
            <a:off x="3316577" y="728468"/>
            <a:ext cx="5357684" cy="2316580"/>
          </a:xfrm>
          <a:prstGeom prst="rect">
            <a:avLst/>
          </a:prstGeom>
          <a:ln>
            <a:solidFill>
              <a:schemeClr val="accent4">
                <a:lumMod val="60000"/>
                <a:lumOff val="40000"/>
              </a:schemeClr>
            </a:solidFill>
          </a:ln>
        </p:spPr>
      </p:pic>
      <p:sp>
        <p:nvSpPr>
          <p:cNvPr id="8" name="Скругленная прямоугольная выноска 7"/>
          <p:cNvSpPr/>
          <p:nvPr/>
        </p:nvSpPr>
        <p:spPr bwMode="auto">
          <a:xfrm>
            <a:off x="403412" y="4195482"/>
            <a:ext cx="3469341" cy="820272"/>
          </a:xfrm>
          <a:prstGeom prst="wedgeRoundRectCallout">
            <a:avLst>
              <a:gd name="adj1" fmla="val 255"/>
              <a:gd name="adj2" fmla="val 43830"/>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обработка </a:t>
            </a:r>
            <a:r>
              <a:rPr lang="ru-RU" sz="800" b="1" dirty="0" smtClean="0">
                <a:solidFill>
                  <a:srgbClr val="4D4D4D"/>
                </a:solidFill>
                <a:latin typeface="Arial" panose="020B0604020202020204" pitchFamily="34" charset="0"/>
              </a:rPr>
              <a:t> «</a:t>
            </a:r>
            <a:r>
              <a:rPr lang="ru-RU" sz="800" b="1" dirty="0">
                <a:solidFill>
                  <a:srgbClr val="4D4D4D"/>
                </a:solidFill>
                <a:latin typeface="Arial" panose="020B0604020202020204" pitchFamily="34" charset="0"/>
              </a:rPr>
              <a:t>Перемещение ингредиентов» </a:t>
            </a:r>
          </a:p>
          <a:p>
            <a:pPr algn="ctr" eaLnBrk="1" hangingPunct="1">
              <a:defRPr/>
            </a:pPr>
            <a:r>
              <a:rPr lang="ru-RU" sz="800" b="1" dirty="0">
                <a:solidFill>
                  <a:srgbClr val="4D4D4D"/>
                </a:solidFill>
                <a:latin typeface="Arial" panose="020B0604020202020204" pitchFamily="34" charset="0"/>
              </a:rPr>
              <a:t>позволяет </a:t>
            </a:r>
            <a:r>
              <a:rPr lang="ru-RU" sz="800" b="1" dirty="0" smtClean="0">
                <a:solidFill>
                  <a:srgbClr val="4D4D4D"/>
                </a:solidFill>
                <a:latin typeface="Arial" panose="020B0604020202020204" pitchFamily="34" charset="0"/>
              </a:rPr>
              <a:t>проанализировать наличие </a:t>
            </a:r>
            <a:r>
              <a:rPr lang="ru-RU" sz="800" b="1" dirty="0">
                <a:solidFill>
                  <a:srgbClr val="4D4D4D"/>
                </a:solidFill>
                <a:latin typeface="Arial" panose="020B0604020202020204" pitchFamily="34" charset="0"/>
              </a:rPr>
              <a:t>остатков товаров</a:t>
            </a:r>
          </a:p>
          <a:p>
            <a:pPr algn="ctr" eaLnBrk="1" hangingPunct="1">
              <a:defRPr/>
            </a:pPr>
            <a:r>
              <a:rPr lang="ru-RU" sz="800" b="1" dirty="0">
                <a:solidFill>
                  <a:srgbClr val="4D4D4D"/>
                </a:solidFill>
                <a:latin typeface="Arial" panose="020B0604020202020204" pitchFamily="34" charset="0"/>
              </a:rPr>
              <a:t>на других складах, </a:t>
            </a:r>
            <a:r>
              <a:rPr lang="ru-RU" sz="800" b="1" dirty="0" smtClean="0">
                <a:solidFill>
                  <a:srgbClr val="4D4D4D"/>
                </a:solidFill>
                <a:latin typeface="Arial" panose="020B0604020202020204" pitchFamily="34" charset="0"/>
              </a:rPr>
              <a:t> необходимых </a:t>
            </a:r>
            <a:r>
              <a:rPr lang="ru-RU" sz="800" b="1" dirty="0">
                <a:solidFill>
                  <a:srgbClr val="4D4D4D"/>
                </a:solidFill>
                <a:latin typeface="Arial" panose="020B0604020202020204" pitchFamily="34" charset="0"/>
              </a:rPr>
              <a:t>для выпуска</a:t>
            </a:r>
          </a:p>
          <a:p>
            <a:pPr algn="ctr" eaLnBrk="1" hangingPunct="1">
              <a:defRPr/>
            </a:pPr>
            <a:r>
              <a:rPr lang="ru-RU" sz="800" b="1" dirty="0">
                <a:solidFill>
                  <a:srgbClr val="4D4D4D"/>
                </a:solidFill>
                <a:latin typeface="Arial" panose="020B0604020202020204" pitchFamily="34" charset="0"/>
              </a:rPr>
              <a:t>продукции, и </a:t>
            </a:r>
            <a:r>
              <a:rPr lang="ru-RU" sz="800" b="1" dirty="0" smtClean="0">
                <a:solidFill>
                  <a:srgbClr val="4D4D4D"/>
                </a:solidFill>
                <a:latin typeface="Arial" panose="020B0604020202020204" pitchFamily="34" charset="0"/>
              </a:rPr>
              <a:t>выполнить перемещение</a:t>
            </a:r>
            <a:endParaRPr lang="ru-RU" sz="800" b="1" dirty="0">
              <a:solidFill>
                <a:srgbClr val="4D4D4D"/>
              </a:solidFill>
              <a:latin typeface="Arial" panose="020B0604020202020204" pitchFamily="34" charset="0"/>
            </a:endParaRPr>
          </a:p>
          <a:p>
            <a:pPr algn="ctr" eaLnBrk="1" hangingPunct="1">
              <a:defRPr/>
            </a:pPr>
            <a:r>
              <a:rPr lang="ru-RU" sz="800" b="1" dirty="0">
                <a:solidFill>
                  <a:srgbClr val="4D4D4D"/>
                </a:solidFill>
                <a:latin typeface="Arial" panose="020B0604020202020204" pitchFamily="34" charset="0"/>
              </a:rPr>
              <a:t>на склад приготовления</a:t>
            </a:r>
          </a:p>
          <a:p>
            <a:pPr algn="ctr" eaLnBrk="1" hangingPunct="1">
              <a:defRPr/>
            </a:pPr>
            <a:r>
              <a:rPr lang="ru-RU" sz="800" b="1" dirty="0">
                <a:solidFill>
                  <a:srgbClr val="4D4D4D"/>
                </a:solidFill>
                <a:latin typeface="Arial" panose="020B0604020202020204" pitchFamily="34" charset="0"/>
              </a:rPr>
              <a:t> </a:t>
            </a:r>
          </a:p>
        </p:txBody>
      </p:sp>
      <p:pic>
        <p:nvPicPr>
          <p:cNvPr id="9" name="Рисунок 8"/>
          <p:cNvPicPr>
            <a:picLocks noChangeAspect="1"/>
          </p:cNvPicPr>
          <p:nvPr/>
        </p:nvPicPr>
        <p:blipFill>
          <a:blip r:embed="rId4" cstate="print"/>
          <a:srcRect/>
          <a:stretch>
            <a:fillRect/>
          </a:stretch>
        </p:blipFill>
        <p:spPr bwMode="auto">
          <a:xfrm>
            <a:off x="6283541" y="2775312"/>
            <a:ext cx="2378420" cy="262388"/>
          </a:xfrm>
          <a:prstGeom prst="rect">
            <a:avLst/>
          </a:prstGeom>
          <a:noFill/>
          <a:ln w="9525">
            <a:noFill/>
            <a:miter lim="800000"/>
            <a:headEnd/>
            <a:tailEnd/>
          </a:ln>
        </p:spPr>
      </p:pic>
      <p:sp>
        <p:nvSpPr>
          <p:cNvPr id="10" name="Прямоугольник 9"/>
          <p:cNvSpPr>
            <a:spLocks noChangeArrowheads="1"/>
          </p:cNvSpPr>
          <p:nvPr/>
        </p:nvSpPr>
        <p:spPr bwMode="auto">
          <a:xfrm>
            <a:off x="7540667" y="2808931"/>
            <a:ext cx="1093155" cy="202554"/>
          </a:xfrm>
          <a:prstGeom prst="rect">
            <a:avLst/>
          </a:prstGeom>
          <a:noFill/>
          <a:ln w="28575">
            <a:solidFill>
              <a:srgbClr val="FF0000"/>
            </a:solidFill>
            <a:miter lim="800000"/>
            <a:headEnd/>
            <a:tailEnd/>
          </a:ln>
        </p:spPr>
        <p:txBody>
          <a:bodyPr wrap="none" anchor="ctr"/>
          <a:lstStyle/>
          <a:p>
            <a:pPr algn="ctr" eaLnBrk="1" hangingPunct="1"/>
            <a:endParaRPr lang="ru-RU" altLang="ru-RU" sz="2400">
              <a:latin typeface="Arial" charset="0"/>
            </a:endParaRPr>
          </a:p>
        </p:txBody>
      </p:sp>
      <p:pic>
        <p:nvPicPr>
          <p:cNvPr id="13" name="Рисунок 12"/>
          <p:cNvPicPr>
            <a:picLocks noChangeAspect="1"/>
          </p:cNvPicPr>
          <p:nvPr/>
        </p:nvPicPr>
        <p:blipFill>
          <a:blip r:embed="rId5" cstate="print"/>
          <a:srcRect/>
          <a:stretch>
            <a:fillRect/>
          </a:stretch>
        </p:blipFill>
        <p:spPr bwMode="auto">
          <a:xfrm>
            <a:off x="4142909" y="3054617"/>
            <a:ext cx="3427786" cy="2006894"/>
          </a:xfrm>
          <a:prstGeom prst="rect">
            <a:avLst/>
          </a:prstGeom>
          <a:noFill/>
          <a:ln w="9525">
            <a:noFill/>
            <a:miter lim="800000"/>
            <a:headEnd/>
            <a:tailEnd/>
          </a:ln>
        </p:spPr>
      </p:pic>
      <p:sp>
        <p:nvSpPr>
          <p:cNvPr id="14" name="Скругленная прямоугольная выноска 13"/>
          <p:cNvSpPr/>
          <p:nvPr/>
        </p:nvSpPr>
        <p:spPr bwMode="auto">
          <a:xfrm>
            <a:off x="7434729" y="4094630"/>
            <a:ext cx="1265517" cy="625289"/>
          </a:xfrm>
          <a:prstGeom prst="wedgeRoundRectCallout">
            <a:avLst>
              <a:gd name="adj1" fmla="val -94046"/>
              <a:gd name="adj2" fmla="val -12079"/>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автоматически</a:t>
            </a:r>
          </a:p>
          <a:p>
            <a:pPr algn="ctr" eaLnBrk="1" hangingPunct="1">
              <a:defRPr/>
            </a:pPr>
            <a:r>
              <a:rPr lang="ru-RU" sz="800" b="1" dirty="0">
                <a:solidFill>
                  <a:srgbClr val="4D4D4D"/>
                </a:solidFill>
                <a:latin typeface="Arial" panose="020B0604020202020204" pitchFamily="34" charset="0"/>
              </a:rPr>
              <a:t>создается и</a:t>
            </a:r>
          </a:p>
          <a:p>
            <a:pPr algn="ctr" eaLnBrk="1" hangingPunct="1">
              <a:defRPr/>
            </a:pPr>
            <a:r>
              <a:rPr lang="ru-RU" sz="800" b="1" dirty="0">
                <a:solidFill>
                  <a:srgbClr val="4D4D4D"/>
                </a:solidFill>
                <a:latin typeface="Arial" panose="020B0604020202020204" pitchFamily="34" charset="0"/>
              </a:rPr>
              <a:t>проводится</a:t>
            </a:r>
          </a:p>
          <a:p>
            <a:pPr algn="ctr" eaLnBrk="1" hangingPunct="1">
              <a:defRPr/>
            </a:pPr>
            <a:r>
              <a:rPr lang="ru-RU" sz="800" b="1" dirty="0">
                <a:solidFill>
                  <a:srgbClr val="4D4D4D"/>
                </a:solidFill>
                <a:latin typeface="Arial" panose="020B0604020202020204" pitchFamily="34" charset="0"/>
              </a:rPr>
              <a:t>документ</a:t>
            </a:r>
          </a:p>
          <a:p>
            <a:pPr algn="ctr" eaLnBrk="1" hangingPunct="1">
              <a:defRPr/>
            </a:pPr>
            <a:r>
              <a:rPr lang="ru-RU" sz="800" b="1" dirty="0">
                <a:solidFill>
                  <a:srgbClr val="4D4D4D"/>
                </a:solidFill>
                <a:latin typeface="Arial" panose="020B0604020202020204" pitchFamily="34" charset="0"/>
              </a:rPr>
              <a:t>«Перемещение ТМЗ»</a:t>
            </a:r>
          </a:p>
        </p:txBody>
      </p:sp>
      <p:cxnSp>
        <p:nvCxnSpPr>
          <p:cNvPr id="16" name="Прямая со стрелкой 15"/>
          <p:cNvCxnSpPr/>
          <p:nvPr/>
        </p:nvCxnSpPr>
        <p:spPr>
          <a:xfrm flipV="1">
            <a:off x="2568388" y="2097741"/>
            <a:ext cx="1001806" cy="20843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7" name="Прямая со стрелкой 16"/>
          <p:cNvCxnSpPr/>
          <p:nvPr/>
        </p:nvCxnSpPr>
        <p:spPr>
          <a:xfrm flipH="1">
            <a:off x="7494493" y="3112994"/>
            <a:ext cx="419101" cy="690283"/>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Выпуск продукции</a:t>
            </a:r>
            <a:endParaRPr lang="ru-RU" dirty="0"/>
          </a:p>
        </p:txBody>
      </p:sp>
      <p:pic>
        <p:nvPicPr>
          <p:cNvPr id="4" name="Рисунок 3"/>
          <p:cNvPicPr>
            <a:picLocks noChangeAspect="1"/>
          </p:cNvPicPr>
          <p:nvPr/>
        </p:nvPicPr>
        <p:blipFill>
          <a:blip r:embed="rId2" cstate="print"/>
          <a:stretch>
            <a:fillRect/>
          </a:stretch>
        </p:blipFill>
        <p:spPr>
          <a:xfrm>
            <a:off x="160712" y="753035"/>
            <a:ext cx="3982818" cy="3314700"/>
          </a:xfrm>
          <a:prstGeom prst="rect">
            <a:avLst/>
          </a:prstGeom>
          <a:ln>
            <a:solidFill>
              <a:schemeClr val="accent4">
                <a:lumMod val="60000"/>
                <a:lumOff val="40000"/>
              </a:schemeClr>
            </a:solidFill>
          </a:ln>
        </p:spPr>
      </p:pic>
      <p:sp>
        <p:nvSpPr>
          <p:cNvPr id="5" name="Скругленная прямоугольная выноска 4"/>
          <p:cNvSpPr/>
          <p:nvPr/>
        </p:nvSpPr>
        <p:spPr bwMode="auto">
          <a:xfrm>
            <a:off x="2091485" y="1466291"/>
            <a:ext cx="1270280" cy="449915"/>
          </a:xfrm>
          <a:prstGeom prst="wedgeRoundRectCallout">
            <a:avLst>
              <a:gd name="adj1" fmla="val -52919"/>
              <a:gd name="adj2" fmla="val -102732"/>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после</a:t>
            </a:r>
          </a:p>
          <a:p>
            <a:pPr algn="ctr" eaLnBrk="1" hangingPunct="1">
              <a:defRPr/>
            </a:pPr>
            <a:r>
              <a:rPr lang="ru-RU" sz="800" b="1" dirty="0">
                <a:solidFill>
                  <a:srgbClr val="4D4D4D"/>
                </a:solidFill>
                <a:latin typeface="Arial" panose="020B0604020202020204" pitchFamily="34" charset="0"/>
              </a:rPr>
              <a:t>проведения</a:t>
            </a:r>
          </a:p>
          <a:p>
            <a:pPr algn="ctr" eaLnBrk="1" hangingPunct="1">
              <a:defRPr/>
            </a:pPr>
            <a:r>
              <a:rPr lang="ru-RU" sz="800" b="1" dirty="0">
                <a:solidFill>
                  <a:srgbClr val="4D4D4D"/>
                </a:solidFill>
                <a:latin typeface="Arial" panose="020B0604020202020204" pitchFamily="34" charset="0"/>
              </a:rPr>
              <a:t>документа..</a:t>
            </a:r>
          </a:p>
        </p:txBody>
      </p:sp>
      <p:pic>
        <p:nvPicPr>
          <p:cNvPr id="6" name="Рисунок 5"/>
          <p:cNvPicPr>
            <a:picLocks noChangeAspect="1"/>
          </p:cNvPicPr>
          <p:nvPr/>
        </p:nvPicPr>
        <p:blipFill>
          <a:blip r:embed="rId3" cstate="print"/>
          <a:stretch>
            <a:fillRect/>
          </a:stretch>
        </p:blipFill>
        <p:spPr>
          <a:xfrm>
            <a:off x="4705819" y="161366"/>
            <a:ext cx="4339328" cy="3603812"/>
          </a:xfrm>
          <a:prstGeom prst="rect">
            <a:avLst/>
          </a:prstGeom>
          <a:ln>
            <a:solidFill>
              <a:schemeClr val="accent4">
                <a:lumMod val="60000"/>
                <a:lumOff val="40000"/>
              </a:schemeClr>
            </a:solidFill>
          </a:ln>
        </p:spPr>
      </p:pic>
      <p:sp>
        <p:nvSpPr>
          <p:cNvPr id="7" name="Скругленная прямоугольная выноска 6"/>
          <p:cNvSpPr/>
          <p:nvPr/>
        </p:nvSpPr>
        <p:spPr bwMode="auto">
          <a:xfrm>
            <a:off x="7224528" y="1391770"/>
            <a:ext cx="843706" cy="383241"/>
          </a:xfrm>
          <a:prstGeom prst="wedgeRoundRectCallout">
            <a:avLst>
              <a:gd name="adj1" fmla="val -35205"/>
              <a:gd name="adj2" fmla="val 141555"/>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…происходит</a:t>
            </a:r>
          </a:p>
          <a:p>
            <a:pPr algn="ctr" eaLnBrk="1" hangingPunct="1">
              <a:defRPr/>
            </a:pPr>
            <a:r>
              <a:rPr lang="ru-RU" sz="800" b="1" dirty="0">
                <a:solidFill>
                  <a:srgbClr val="4D4D4D"/>
                </a:solidFill>
                <a:latin typeface="Arial" panose="020B0604020202020204" pitchFamily="34" charset="0"/>
              </a:rPr>
              <a:t>списание</a:t>
            </a:r>
          </a:p>
          <a:p>
            <a:pPr algn="ctr" eaLnBrk="1" hangingPunct="1">
              <a:defRPr/>
            </a:pPr>
            <a:r>
              <a:rPr lang="ru-RU" sz="800" b="1" dirty="0" smtClean="0">
                <a:solidFill>
                  <a:srgbClr val="4D4D4D"/>
                </a:solidFill>
                <a:latin typeface="Arial" panose="020B0604020202020204" pitchFamily="34" charset="0"/>
              </a:rPr>
              <a:t>ингредиентов…</a:t>
            </a:r>
            <a:endParaRPr lang="ru-RU" sz="800" b="1" dirty="0">
              <a:solidFill>
                <a:srgbClr val="4D4D4D"/>
              </a:solidFill>
              <a:latin typeface="Arial" panose="020B0604020202020204" pitchFamily="34" charset="0"/>
            </a:endParaRPr>
          </a:p>
        </p:txBody>
      </p:sp>
      <p:sp>
        <p:nvSpPr>
          <p:cNvPr id="8" name="Скругленная прямоугольная выноска 7"/>
          <p:cNvSpPr/>
          <p:nvPr/>
        </p:nvSpPr>
        <p:spPr bwMode="auto">
          <a:xfrm>
            <a:off x="4878113" y="2190025"/>
            <a:ext cx="857058" cy="439026"/>
          </a:xfrm>
          <a:prstGeom prst="wedgeRoundRectCallout">
            <a:avLst>
              <a:gd name="adj1" fmla="val -992"/>
              <a:gd name="adj2" fmla="val 93909"/>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smtClean="0">
                <a:solidFill>
                  <a:srgbClr val="4D4D4D"/>
                </a:solidFill>
                <a:latin typeface="Arial" panose="020B0604020202020204" pitchFamily="34" charset="0"/>
              </a:rPr>
              <a:t>…и </a:t>
            </a:r>
            <a:r>
              <a:rPr lang="ru-RU" sz="800" b="1" dirty="0">
                <a:solidFill>
                  <a:srgbClr val="4D4D4D"/>
                </a:solidFill>
                <a:latin typeface="Arial" panose="020B0604020202020204" pitchFamily="34" charset="0"/>
              </a:rPr>
              <a:t>поступление</a:t>
            </a:r>
          </a:p>
          <a:p>
            <a:pPr algn="ctr" eaLnBrk="1" hangingPunct="1">
              <a:defRPr/>
            </a:pPr>
            <a:r>
              <a:rPr lang="ru-RU" sz="800" b="1" dirty="0">
                <a:solidFill>
                  <a:srgbClr val="4D4D4D"/>
                </a:solidFill>
                <a:latin typeface="Arial" panose="020B0604020202020204" pitchFamily="34" charset="0"/>
              </a:rPr>
              <a:t>готовой</a:t>
            </a:r>
          </a:p>
          <a:p>
            <a:pPr algn="ctr" eaLnBrk="1" hangingPunct="1">
              <a:defRPr/>
            </a:pPr>
            <a:r>
              <a:rPr lang="ru-RU" sz="800" b="1" dirty="0">
                <a:solidFill>
                  <a:srgbClr val="4D4D4D"/>
                </a:solidFill>
                <a:latin typeface="Arial" panose="020B0604020202020204" pitchFamily="34" charset="0"/>
              </a:rPr>
              <a:t>продукции</a:t>
            </a:r>
          </a:p>
        </p:txBody>
      </p:sp>
      <p:pic>
        <p:nvPicPr>
          <p:cNvPr id="9" name="Рисунок 8"/>
          <p:cNvPicPr>
            <a:picLocks noChangeAspect="1"/>
          </p:cNvPicPr>
          <p:nvPr/>
        </p:nvPicPr>
        <p:blipFill>
          <a:blip r:embed="rId4" cstate="print"/>
          <a:srcRect/>
          <a:stretch>
            <a:fillRect/>
          </a:stretch>
        </p:blipFill>
        <p:spPr bwMode="auto">
          <a:xfrm>
            <a:off x="188679" y="3062608"/>
            <a:ext cx="4867416" cy="1905588"/>
          </a:xfrm>
          <a:prstGeom prst="rect">
            <a:avLst/>
          </a:prstGeom>
          <a:noFill/>
          <a:ln w="9525">
            <a:noFill/>
            <a:miter lim="800000"/>
            <a:headEnd/>
            <a:tailEnd/>
          </a:ln>
        </p:spPr>
      </p:pic>
      <p:sp>
        <p:nvSpPr>
          <p:cNvPr id="10" name="Скругленная прямоугольная выноска 9"/>
          <p:cNvSpPr/>
          <p:nvPr/>
        </p:nvSpPr>
        <p:spPr bwMode="auto">
          <a:xfrm>
            <a:off x="4499442" y="4057979"/>
            <a:ext cx="1648290" cy="716710"/>
          </a:xfrm>
          <a:prstGeom prst="wedgeRoundRectCallout">
            <a:avLst>
              <a:gd name="adj1" fmla="val -31806"/>
              <a:gd name="adj2" fmla="val -161572"/>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 отдельно накапливаются</a:t>
            </a:r>
          </a:p>
          <a:p>
            <a:pPr algn="ctr" eaLnBrk="1" hangingPunct="1">
              <a:defRPr/>
            </a:pPr>
            <a:r>
              <a:rPr lang="ru-RU" sz="800" b="1" dirty="0">
                <a:solidFill>
                  <a:srgbClr val="4D4D4D"/>
                </a:solidFill>
                <a:latin typeface="Arial" panose="020B0604020202020204" pitchFamily="34" charset="0"/>
              </a:rPr>
              <a:t>специи, которые будут</a:t>
            </a:r>
          </a:p>
          <a:p>
            <a:pPr algn="ctr" eaLnBrk="1" hangingPunct="1">
              <a:defRPr/>
            </a:pPr>
            <a:r>
              <a:rPr lang="ru-RU" sz="800" b="1" dirty="0">
                <a:solidFill>
                  <a:srgbClr val="4D4D4D"/>
                </a:solidFill>
                <a:latin typeface="Arial" panose="020B0604020202020204" pitchFamily="34" charset="0"/>
              </a:rPr>
              <a:t>списываться специальным</a:t>
            </a:r>
          </a:p>
          <a:p>
            <a:pPr algn="ctr" eaLnBrk="1" hangingPunct="1">
              <a:defRPr/>
            </a:pPr>
            <a:r>
              <a:rPr lang="ru-RU" sz="800" b="1" dirty="0">
                <a:solidFill>
                  <a:srgbClr val="4D4D4D"/>
                </a:solidFill>
                <a:latin typeface="Arial" panose="020B0604020202020204" pitchFamily="34" charset="0"/>
              </a:rPr>
              <a:t>документом:</a:t>
            </a:r>
          </a:p>
          <a:p>
            <a:pPr algn="ctr" eaLnBrk="1" hangingPunct="1">
              <a:defRPr/>
            </a:pPr>
            <a:r>
              <a:rPr lang="ru-RU" sz="800" b="1" dirty="0">
                <a:solidFill>
                  <a:srgbClr val="4D4D4D"/>
                </a:solidFill>
                <a:latin typeface="Arial" panose="020B0604020202020204" pitchFamily="34" charset="0"/>
              </a:rPr>
              <a:t>«Списание специй»</a:t>
            </a:r>
          </a:p>
        </p:txBody>
      </p:sp>
      <p:cxnSp>
        <p:nvCxnSpPr>
          <p:cNvPr id="12" name="Прямая со стрелкой 11"/>
          <p:cNvCxnSpPr/>
          <p:nvPr/>
        </p:nvCxnSpPr>
        <p:spPr>
          <a:xfrm>
            <a:off x="3899647" y="1532965"/>
            <a:ext cx="1082488" cy="369794"/>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par>
                          <p:cTn id="30" fill="hold">
                            <p:stCondLst>
                              <p:cond delay="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Выпуск продукции</a:t>
            </a:r>
            <a:endParaRPr lang="ru-RU" dirty="0"/>
          </a:p>
        </p:txBody>
      </p:sp>
      <p:sp>
        <p:nvSpPr>
          <p:cNvPr id="4" name="Текст 1"/>
          <p:cNvSpPr txBox="1">
            <a:spLocks noGrp="1"/>
          </p:cNvSpPr>
          <p:nvPr>
            <p:ph type="subTitle" idx="1"/>
          </p:nvPr>
        </p:nvSpPr>
        <p:spPr bwMode="auto">
          <a:xfrm>
            <a:off x="480060" y="768668"/>
            <a:ext cx="3695252" cy="4011761"/>
          </a:xfrm>
          <a:prstGeom prst="rect">
            <a:avLst/>
          </a:prstGeom>
          <a:noFill/>
          <a:ln w="9525">
            <a:noFill/>
            <a:miter lim="800000"/>
            <a:headEnd/>
            <a:tailEnd/>
          </a:ln>
        </p:spPr>
        <p:txBody>
          <a:bodyPr/>
          <a:lstStyle/>
          <a:p>
            <a:pPr>
              <a:spcBef>
                <a:spcPct val="20000"/>
              </a:spcBef>
            </a:pPr>
            <a:r>
              <a:rPr lang="ru-RU" altLang="ru-RU" dirty="0"/>
              <a:t>Печатная форма </a:t>
            </a:r>
            <a:r>
              <a:rPr lang="ru-RU" altLang="ru-RU" b="1" dirty="0"/>
              <a:t>Анализ наличия ингредиентов на складе</a:t>
            </a:r>
            <a:r>
              <a:rPr lang="ru-RU" altLang="ru-RU" dirty="0"/>
              <a:t> позволяет увидеть, каких ингредиентов не хватает на месте приготовления и на каких складах эти ингредиенты есть в наличии.</a:t>
            </a:r>
          </a:p>
          <a:p>
            <a:pPr>
              <a:spcBef>
                <a:spcPct val="20000"/>
              </a:spcBef>
              <a:buFontTx/>
              <a:buChar char="•"/>
            </a:pPr>
            <a:endParaRPr lang="ru-RU" altLang="ru-RU" dirty="0"/>
          </a:p>
          <a:p>
            <a:pPr>
              <a:spcBef>
                <a:spcPct val="20000"/>
              </a:spcBef>
            </a:pPr>
            <a:endParaRPr lang="ru-RU" altLang="ru-RU" dirty="0"/>
          </a:p>
          <a:p>
            <a:pPr eaLnBrk="1" hangingPunct="1">
              <a:spcBef>
                <a:spcPct val="20000"/>
              </a:spcBef>
              <a:spcAft>
                <a:spcPts val="600"/>
              </a:spcAft>
            </a:pPr>
            <a:endParaRPr lang="ru-RU" altLang="ru-RU" dirty="0"/>
          </a:p>
        </p:txBody>
      </p:sp>
      <p:pic>
        <p:nvPicPr>
          <p:cNvPr id="5" name="Рисунок 4"/>
          <p:cNvPicPr>
            <a:picLocks noChangeAspect="1"/>
          </p:cNvPicPr>
          <p:nvPr/>
        </p:nvPicPr>
        <p:blipFill>
          <a:blip r:embed="rId2" cstate="print"/>
          <a:stretch>
            <a:fillRect/>
          </a:stretch>
        </p:blipFill>
        <p:spPr>
          <a:xfrm>
            <a:off x="4351430" y="558054"/>
            <a:ext cx="4362871" cy="4092482"/>
          </a:xfrm>
          <a:prstGeom prst="rect">
            <a:avLst/>
          </a:prstGeom>
          <a:ln>
            <a:solidFill>
              <a:schemeClr val="accent4">
                <a:lumMod val="60000"/>
                <a:lumOff val="40000"/>
              </a:schemeClr>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Выпуск продукции</a:t>
            </a:r>
            <a:endParaRPr lang="ru-RU" dirty="0"/>
          </a:p>
        </p:txBody>
      </p:sp>
      <p:sp>
        <p:nvSpPr>
          <p:cNvPr id="4" name="Текст 1"/>
          <p:cNvSpPr txBox="1">
            <a:spLocks noGrp="1"/>
          </p:cNvSpPr>
          <p:nvPr>
            <p:ph type="subTitle" idx="1"/>
          </p:nvPr>
        </p:nvSpPr>
        <p:spPr bwMode="auto">
          <a:xfrm>
            <a:off x="480060" y="768668"/>
            <a:ext cx="3197711" cy="3843673"/>
          </a:xfrm>
          <a:prstGeom prst="rect">
            <a:avLst/>
          </a:prstGeom>
          <a:noFill/>
          <a:ln w="9525">
            <a:noFill/>
            <a:miter lim="800000"/>
            <a:headEnd/>
            <a:tailEnd/>
          </a:ln>
        </p:spPr>
        <p:txBody>
          <a:bodyPr/>
          <a:lstStyle/>
          <a:p>
            <a:pPr>
              <a:spcBef>
                <a:spcPct val="20000"/>
              </a:spcBef>
            </a:pPr>
            <a:r>
              <a:rPr lang="ru-RU" altLang="ru-RU" dirty="0"/>
              <a:t>В печатной форме </a:t>
            </a:r>
            <a:r>
              <a:rPr lang="ru-RU" altLang="ru-RU" b="1" dirty="0"/>
              <a:t>Требование в кладовую </a:t>
            </a:r>
            <a:r>
              <a:rPr lang="ru-RU" altLang="ru-RU" dirty="0"/>
              <a:t>отображается перечень товаров, необходимых для приготовления блюд.                      Данная печатная форма удобна для получения товаров на складе.</a:t>
            </a:r>
          </a:p>
          <a:p>
            <a:pPr>
              <a:spcBef>
                <a:spcPct val="20000"/>
              </a:spcBef>
            </a:pPr>
            <a:r>
              <a:rPr lang="ru-RU" altLang="ru-RU" dirty="0"/>
              <a:t> </a:t>
            </a:r>
          </a:p>
          <a:p>
            <a:pPr>
              <a:spcBef>
                <a:spcPct val="20000"/>
              </a:spcBef>
              <a:buFontTx/>
              <a:buChar char="•"/>
            </a:pPr>
            <a:endParaRPr lang="ru-RU" altLang="ru-RU" dirty="0"/>
          </a:p>
          <a:p>
            <a:pPr>
              <a:spcBef>
                <a:spcPct val="20000"/>
              </a:spcBef>
            </a:pPr>
            <a:endParaRPr lang="ru-RU" altLang="ru-RU" dirty="0"/>
          </a:p>
          <a:p>
            <a:pPr eaLnBrk="1" hangingPunct="1">
              <a:spcBef>
                <a:spcPct val="20000"/>
              </a:spcBef>
              <a:spcAft>
                <a:spcPts val="600"/>
              </a:spcAft>
            </a:pPr>
            <a:endParaRPr lang="ru-RU" altLang="ru-RU" dirty="0"/>
          </a:p>
        </p:txBody>
      </p:sp>
      <p:pic>
        <p:nvPicPr>
          <p:cNvPr id="5" name="Рисунок 4"/>
          <p:cNvPicPr>
            <a:picLocks noChangeAspect="1"/>
          </p:cNvPicPr>
          <p:nvPr/>
        </p:nvPicPr>
        <p:blipFill>
          <a:blip r:embed="rId2" cstate="print"/>
          <a:stretch>
            <a:fillRect/>
          </a:stretch>
        </p:blipFill>
        <p:spPr>
          <a:xfrm>
            <a:off x="3722034" y="363455"/>
            <a:ext cx="5085790" cy="4426686"/>
          </a:xfrm>
          <a:prstGeom prst="rect">
            <a:avLst/>
          </a:prstGeom>
          <a:ln>
            <a:solidFill>
              <a:schemeClr val="accent4">
                <a:lumMod val="60000"/>
                <a:lumOff val="40000"/>
              </a:schemeClr>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Назначение конфигурации</a:t>
            </a:r>
            <a:endParaRPr lang="ru-RU" dirty="0"/>
          </a:p>
        </p:txBody>
      </p:sp>
      <p:sp>
        <p:nvSpPr>
          <p:cNvPr id="3" name="Подзаголовок 2"/>
          <p:cNvSpPr>
            <a:spLocks noGrp="1"/>
          </p:cNvSpPr>
          <p:nvPr>
            <p:ph type="subTitle" idx="1"/>
          </p:nvPr>
        </p:nvSpPr>
        <p:spPr>
          <a:xfrm>
            <a:off x="480060" y="1243583"/>
            <a:ext cx="3126334" cy="3475577"/>
          </a:xfrm>
        </p:spPr>
        <p:txBody>
          <a:bodyPr/>
          <a:lstStyle/>
          <a:p>
            <a:pPr>
              <a:buFont typeface="Wingdings" pitchFamily="2" charset="2"/>
              <a:buChar char="Ø"/>
            </a:pPr>
            <a:r>
              <a:rPr lang="ru-RU" altLang="ru-RU" dirty="0" smtClean="0"/>
              <a:t> Автоматизация </a:t>
            </a:r>
            <a:r>
              <a:rPr lang="ru-RU" altLang="ru-RU" dirty="0" smtClean="0"/>
              <a:t>различных видов учета</a:t>
            </a:r>
          </a:p>
          <a:p>
            <a:pPr>
              <a:buFont typeface="Wingdings" pitchFamily="2" charset="2"/>
              <a:buChar char="Ø"/>
            </a:pPr>
            <a:endParaRPr lang="ru-RU" altLang="ru-RU" dirty="0" smtClean="0"/>
          </a:p>
          <a:p>
            <a:pPr>
              <a:buFont typeface="Wingdings" pitchFamily="2" charset="2"/>
              <a:buChar char="Ø"/>
            </a:pPr>
            <a:endParaRPr lang="ru-RU" altLang="ru-RU" dirty="0" smtClean="0"/>
          </a:p>
          <a:p>
            <a:pPr>
              <a:buFont typeface="Wingdings" pitchFamily="2" charset="2"/>
              <a:buChar char="Ø"/>
            </a:pPr>
            <a:endParaRPr lang="ru-RU" altLang="ru-RU" dirty="0" smtClean="0"/>
          </a:p>
          <a:p>
            <a:pPr>
              <a:buFont typeface="Wingdings" pitchFamily="2" charset="2"/>
              <a:buChar char="Ø"/>
            </a:pPr>
            <a:endParaRPr lang="ru-RU" altLang="ru-RU" dirty="0" smtClean="0"/>
          </a:p>
          <a:p>
            <a:pPr>
              <a:buFont typeface="Wingdings" pitchFamily="2" charset="2"/>
              <a:buChar char="Ø"/>
            </a:pPr>
            <a:r>
              <a:rPr lang="ru-RU" altLang="ru-RU" dirty="0" smtClean="0"/>
              <a:t> Автоматизация </a:t>
            </a:r>
            <a:r>
              <a:rPr lang="ru-RU" altLang="ru-RU" dirty="0" smtClean="0"/>
              <a:t>рабочих мест</a:t>
            </a:r>
          </a:p>
        </p:txBody>
      </p:sp>
      <p:sp>
        <p:nvSpPr>
          <p:cNvPr id="4" name="Овал 3"/>
          <p:cNvSpPr/>
          <p:nvPr/>
        </p:nvSpPr>
        <p:spPr bwMode="auto">
          <a:xfrm>
            <a:off x="5535364" y="2016851"/>
            <a:ext cx="1470211" cy="1246096"/>
          </a:xfrm>
          <a:prstGeom prst="ellipse">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anchor="ctr"/>
          <a:lstStyle/>
          <a:p>
            <a:pPr algn="ctr" eaLnBrk="1" hangingPunct="1">
              <a:defRPr/>
            </a:pPr>
            <a:r>
              <a:rPr lang="ru-RU" sz="1400" b="1" dirty="0">
                <a:solidFill>
                  <a:srgbClr val="FF0000"/>
                </a:solidFill>
                <a:latin typeface="Arial" panose="020B0604020202020204" pitchFamily="34" charset="0"/>
              </a:rPr>
              <a:t>«1С-Рейтинг: </a:t>
            </a:r>
          </a:p>
          <a:p>
            <a:pPr algn="ctr" eaLnBrk="1" hangingPunct="1">
              <a:defRPr/>
            </a:pPr>
            <a:r>
              <a:rPr lang="ru-RU" sz="1400" b="1" dirty="0">
                <a:solidFill>
                  <a:srgbClr val="FF0000"/>
                </a:solidFill>
                <a:latin typeface="Arial" panose="020B0604020202020204" pitchFamily="34" charset="0"/>
              </a:rPr>
              <a:t>Общепит</a:t>
            </a:r>
          </a:p>
          <a:p>
            <a:pPr algn="ctr" eaLnBrk="1" hangingPunct="1">
              <a:defRPr/>
            </a:pPr>
            <a:r>
              <a:rPr lang="ru-RU" sz="1400" b="1">
                <a:solidFill>
                  <a:srgbClr val="FF0000"/>
                </a:solidFill>
                <a:latin typeface="Arial" panose="020B0604020202020204" pitchFamily="34" charset="0"/>
              </a:rPr>
              <a:t>для </a:t>
            </a:r>
            <a:endParaRPr lang="ru-RU" sz="1400" b="1" dirty="0">
              <a:solidFill>
                <a:srgbClr val="FF0000"/>
              </a:solidFill>
              <a:latin typeface="Arial" panose="020B0604020202020204" pitchFamily="34" charset="0"/>
            </a:endParaRPr>
          </a:p>
          <a:p>
            <a:pPr algn="ctr" eaLnBrk="1" hangingPunct="1">
              <a:defRPr/>
            </a:pPr>
            <a:r>
              <a:rPr lang="ru-RU" sz="1400" b="1" dirty="0">
                <a:solidFill>
                  <a:srgbClr val="FF0000"/>
                </a:solidFill>
                <a:latin typeface="Arial" panose="020B0604020202020204" pitchFamily="34" charset="0"/>
              </a:rPr>
              <a:t>Казахстана»</a:t>
            </a:r>
          </a:p>
        </p:txBody>
      </p:sp>
      <p:sp>
        <p:nvSpPr>
          <p:cNvPr id="5" name="Овал 4"/>
          <p:cNvSpPr/>
          <p:nvPr/>
        </p:nvSpPr>
        <p:spPr bwMode="auto">
          <a:xfrm rot="5026283">
            <a:off x="5332237" y="556497"/>
            <a:ext cx="1635864" cy="1033898"/>
          </a:xfrm>
          <a:prstGeom prst="ellipse">
            <a:avLst/>
          </a:prstGeom>
          <a:solidFill>
            <a:srgbClr val="FFC000"/>
          </a:solidFill>
          <a:ln>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anchor="ctr"/>
          <a:lstStyle/>
          <a:p>
            <a:pPr algn="ctr" eaLnBrk="1" hangingPunct="1">
              <a:defRPr/>
            </a:pPr>
            <a:r>
              <a:rPr lang="ru-RU" sz="1400" b="1" dirty="0">
                <a:solidFill>
                  <a:srgbClr val="FF0000"/>
                </a:solidFill>
                <a:latin typeface="Arial" panose="020B0604020202020204" pitchFamily="34" charset="0"/>
              </a:rPr>
              <a:t>Налоговый</a:t>
            </a:r>
          </a:p>
        </p:txBody>
      </p:sp>
      <p:sp>
        <p:nvSpPr>
          <p:cNvPr id="6" name="Овал 5"/>
          <p:cNvSpPr/>
          <p:nvPr/>
        </p:nvSpPr>
        <p:spPr bwMode="auto">
          <a:xfrm rot="19317094">
            <a:off x="6880232" y="1101450"/>
            <a:ext cx="1674813" cy="1033898"/>
          </a:xfrm>
          <a:prstGeom prst="ellipse">
            <a:avLst/>
          </a:prstGeom>
          <a:solidFill>
            <a:srgbClr val="FFC000"/>
          </a:solidFill>
          <a:ln>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anchor="ctr"/>
          <a:lstStyle/>
          <a:p>
            <a:pPr algn="just" eaLnBrk="1" hangingPunct="1">
              <a:defRPr/>
            </a:pPr>
            <a:r>
              <a:rPr lang="ru-RU" sz="1400" b="1" dirty="0">
                <a:solidFill>
                  <a:srgbClr val="FF0000"/>
                </a:solidFill>
                <a:latin typeface="Arial" panose="020B0604020202020204" pitchFamily="34" charset="0"/>
              </a:rPr>
              <a:t>Оперативный</a:t>
            </a:r>
          </a:p>
        </p:txBody>
      </p:sp>
      <p:sp>
        <p:nvSpPr>
          <p:cNvPr id="7" name="Овал 6"/>
          <p:cNvSpPr/>
          <p:nvPr/>
        </p:nvSpPr>
        <p:spPr bwMode="auto">
          <a:xfrm rot="20517624">
            <a:off x="3663227" y="2662431"/>
            <a:ext cx="1641362" cy="1033898"/>
          </a:xfrm>
          <a:prstGeom prst="ellipse">
            <a:avLst/>
          </a:prstGeom>
          <a:solidFill>
            <a:srgbClr val="FFC000"/>
          </a:solidFill>
          <a:ln>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anchor="ctr"/>
          <a:lstStyle/>
          <a:p>
            <a:pPr algn="ctr" eaLnBrk="1" hangingPunct="1">
              <a:defRPr/>
            </a:pPr>
            <a:r>
              <a:rPr lang="ru-RU" sz="1400" b="1" dirty="0">
                <a:solidFill>
                  <a:srgbClr val="FF0000"/>
                </a:solidFill>
                <a:latin typeface="Arial" panose="020B0604020202020204" pitchFamily="34" charset="0"/>
              </a:rPr>
              <a:t>Бухгалтер</a:t>
            </a:r>
          </a:p>
        </p:txBody>
      </p:sp>
      <p:sp>
        <p:nvSpPr>
          <p:cNvPr id="8" name="Овал 7"/>
          <p:cNvSpPr/>
          <p:nvPr/>
        </p:nvSpPr>
        <p:spPr bwMode="auto">
          <a:xfrm rot="1957780">
            <a:off x="3869795" y="1188071"/>
            <a:ext cx="1641362" cy="1033898"/>
          </a:xfrm>
          <a:prstGeom prst="ellipse">
            <a:avLst/>
          </a:prstGeom>
          <a:solidFill>
            <a:srgbClr val="FFC000"/>
          </a:solidFill>
          <a:ln>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anchor="ctr"/>
          <a:lstStyle/>
          <a:p>
            <a:pPr algn="ctr" eaLnBrk="1" hangingPunct="1">
              <a:defRPr/>
            </a:pPr>
            <a:r>
              <a:rPr lang="ru-RU" sz="1400" b="1" dirty="0">
                <a:solidFill>
                  <a:srgbClr val="FF0000"/>
                </a:solidFill>
                <a:latin typeface="Arial" panose="020B0604020202020204" pitchFamily="34" charset="0"/>
              </a:rPr>
              <a:t>Бухгалтерский</a:t>
            </a:r>
          </a:p>
        </p:txBody>
      </p:sp>
      <p:sp>
        <p:nvSpPr>
          <p:cNvPr id="9" name="Овал 8"/>
          <p:cNvSpPr/>
          <p:nvPr/>
        </p:nvSpPr>
        <p:spPr bwMode="auto">
          <a:xfrm rot="993555">
            <a:off x="7227097" y="2745997"/>
            <a:ext cx="1644921" cy="1033898"/>
          </a:xfrm>
          <a:prstGeom prst="ellipse">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anchor="ctr"/>
          <a:lstStyle/>
          <a:p>
            <a:pPr algn="ctr" eaLnBrk="1" hangingPunct="1">
              <a:defRPr/>
            </a:pPr>
            <a:r>
              <a:rPr lang="ru-RU" sz="1400" b="1" dirty="0">
                <a:solidFill>
                  <a:srgbClr val="FF0000"/>
                </a:solidFill>
                <a:latin typeface="Arial" panose="020B0604020202020204" pitchFamily="34" charset="0"/>
              </a:rPr>
              <a:t>К</a:t>
            </a:r>
            <a:r>
              <a:rPr lang="ru-RU" sz="1400" b="1" dirty="0" smtClean="0">
                <a:solidFill>
                  <a:srgbClr val="FF0000"/>
                </a:solidFill>
                <a:latin typeface="Arial" panose="020B0604020202020204" pitchFamily="34" charset="0"/>
              </a:rPr>
              <a:t>ладовщик</a:t>
            </a:r>
            <a:endParaRPr lang="ru-RU" sz="1400" b="1" dirty="0">
              <a:solidFill>
                <a:srgbClr val="FF0000"/>
              </a:solidFill>
              <a:latin typeface="Arial" panose="020B0604020202020204" pitchFamily="34" charset="0"/>
            </a:endParaRPr>
          </a:p>
        </p:txBody>
      </p:sp>
      <p:sp>
        <p:nvSpPr>
          <p:cNvPr id="10" name="Овал 9"/>
          <p:cNvSpPr/>
          <p:nvPr/>
        </p:nvSpPr>
        <p:spPr bwMode="auto">
          <a:xfrm rot="18440844">
            <a:off x="4603652" y="3660527"/>
            <a:ext cx="1641362" cy="1033898"/>
          </a:xfrm>
          <a:prstGeom prst="ellipse">
            <a:avLst/>
          </a:prstGeom>
          <a:solidFill>
            <a:srgbClr val="FFC000"/>
          </a:solidFill>
          <a:ln>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anchor="ctr"/>
          <a:lstStyle/>
          <a:p>
            <a:pPr algn="ctr" eaLnBrk="1" hangingPunct="1">
              <a:defRPr/>
            </a:pPr>
            <a:r>
              <a:rPr lang="ru-RU" sz="1400" b="1" dirty="0">
                <a:solidFill>
                  <a:srgbClr val="FF0000"/>
                </a:solidFill>
                <a:latin typeface="Arial" panose="020B0604020202020204" pitchFamily="34" charset="0"/>
              </a:rPr>
              <a:t>Технолог</a:t>
            </a:r>
          </a:p>
        </p:txBody>
      </p:sp>
      <p:sp>
        <p:nvSpPr>
          <p:cNvPr id="11" name="Овал 10"/>
          <p:cNvSpPr/>
          <p:nvPr/>
        </p:nvSpPr>
        <p:spPr bwMode="auto">
          <a:xfrm rot="3630071">
            <a:off x="6207432" y="3673854"/>
            <a:ext cx="1547186" cy="1033898"/>
          </a:xfrm>
          <a:prstGeom prst="ellipse">
            <a:avLst/>
          </a:prstGeom>
          <a:solidFill>
            <a:srgbClr val="FFC000"/>
          </a:solidFill>
          <a:ln>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anchor="ctr"/>
          <a:lstStyle/>
          <a:p>
            <a:pPr algn="ctr" eaLnBrk="1" hangingPunct="1">
              <a:defRPr/>
            </a:pPr>
            <a:r>
              <a:rPr lang="ru-RU" sz="1400" b="1" dirty="0">
                <a:solidFill>
                  <a:srgbClr val="FF0000"/>
                </a:solidFill>
                <a:latin typeface="Arial" panose="020B0604020202020204" pitchFamily="34" charset="0"/>
              </a:rPr>
              <a:t>Калькулятор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Выпуск продукции</a:t>
            </a:r>
            <a:endParaRPr lang="ru-RU" dirty="0"/>
          </a:p>
        </p:txBody>
      </p:sp>
      <p:sp>
        <p:nvSpPr>
          <p:cNvPr id="4" name="Текст 1"/>
          <p:cNvSpPr txBox="1">
            <a:spLocks noGrp="1"/>
          </p:cNvSpPr>
          <p:nvPr>
            <p:ph type="subTitle" idx="1"/>
          </p:nvPr>
        </p:nvSpPr>
        <p:spPr bwMode="auto">
          <a:xfrm>
            <a:off x="480060" y="768668"/>
            <a:ext cx="2861534" cy="3950493"/>
          </a:xfrm>
          <a:prstGeom prst="rect">
            <a:avLst/>
          </a:prstGeom>
          <a:noFill/>
          <a:ln w="9525">
            <a:noFill/>
            <a:miter lim="800000"/>
            <a:headEnd/>
            <a:tailEnd/>
          </a:ln>
        </p:spPr>
        <p:txBody>
          <a:bodyPr/>
          <a:lstStyle/>
          <a:p>
            <a:pPr>
              <a:spcBef>
                <a:spcPct val="20000"/>
              </a:spcBef>
            </a:pPr>
            <a:r>
              <a:rPr lang="ru-RU" altLang="ru-RU" dirty="0"/>
              <a:t>В печатной форме </a:t>
            </a:r>
            <a:r>
              <a:rPr lang="ru-RU" altLang="ru-RU" b="1" dirty="0"/>
              <a:t>Расход продуктов </a:t>
            </a:r>
            <a:r>
              <a:rPr lang="ru-RU" altLang="ru-RU" dirty="0"/>
              <a:t>отображается список        продуктов в разрезе блюд.                                   Данная печатная   форма помогает облегчить и проконтролировать работу поваров.</a:t>
            </a:r>
          </a:p>
          <a:p>
            <a:pPr>
              <a:spcBef>
                <a:spcPct val="20000"/>
              </a:spcBef>
            </a:pPr>
            <a:r>
              <a:rPr lang="ru-RU" altLang="ru-RU" dirty="0"/>
              <a:t> </a:t>
            </a:r>
          </a:p>
          <a:p>
            <a:pPr>
              <a:spcBef>
                <a:spcPct val="20000"/>
              </a:spcBef>
              <a:buFontTx/>
              <a:buChar char="•"/>
            </a:pPr>
            <a:endParaRPr lang="ru-RU" altLang="ru-RU" dirty="0"/>
          </a:p>
          <a:p>
            <a:pPr>
              <a:spcBef>
                <a:spcPct val="20000"/>
              </a:spcBef>
            </a:pPr>
            <a:endParaRPr lang="ru-RU" altLang="ru-RU" dirty="0"/>
          </a:p>
          <a:p>
            <a:pPr eaLnBrk="1" hangingPunct="1">
              <a:spcBef>
                <a:spcPct val="20000"/>
              </a:spcBef>
              <a:spcAft>
                <a:spcPts val="600"/>
              </a:spcAft>
            </a:pPr>
            <a:endParaRPr lang="ru-RU" altLang="ru-RU" dirty="0"/>
          </a:p>
        </p:txBody>
      </p:sp>
      <p:pic>
        <p:nvPicPr>
          <p:cNvPr id="5" name="Рисунок 4"/>
          <p:cNvPicPr>
            <a:picLocks noChangeAspect="1"/>
          </p:cNvPicPr>
          <p:nvPr/>
        </p:nvPicPr>
        <p:blipFill>
          <a:blip r:embed="rId2" cstate="print"/>
          <a:stretch>
            <a:fillRect/>
          </a:stretch>
        </p:blipFill>
        <p:spPr>
          <a:xfrm>
            <a:off x="3722129" y="767279"/>
            <a:ext cx="4393172" cy="3996529"/>
          </a:xfrm>
          <a:prstGeom prst="rect">
            <a:avLst/>
          </a:prstGeom>
          <a:ln>
            <a:solidFill>
              <a:schemeClr val="accent4">
                <a:lumMod val="60000"/>
                <a:lumOff val="40000"/>
              </a:schemeClr>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Выпуск продукции</a:t>
            </a:r>
            <a:endParaRPr lang="ru-RU" dirty="0"/>
          </a:p>
        </p:txBody>
      </p:sp>
      <p:sp>
        <p:nvSpPr>
          <p:cNvPr id="4" name="Текст 1"/>
          <p:cNvSpPr txBox="1">
            <a:spLocks noGrp="1"/>
          </p:cNvSpPr>
          <p:nvPr>
            <p:ph type="subTitle" idx="1"/>
          </p:nvPr>
        </p:nvSpPr>
        <p:spPr bwMode="auto">
          <a:xfrm>
            <a:off x="480060" y="768668"/>
            <a:ext cx="2874981" cy="3816779"/>
          </a:xfrm>
          <a:prstGeom prst="rect">
            <a:avLst/>
          </a:prstGeom>
          <a:noFill/>
          <a:ln w="9525">
            <a:noFill/>
            <a:miter lim="800000"/>
            <a:headEnd/>
            <a:tailEnd/>
          </a:ln>
        </p:spPr>
        <p:txBody>
          <a:bodyPr/>
          <a:lstStyle/>
          <a:p>
            <a:pPr>
              <a:spcBef>
                <a:spcPct val="20000"/>
              </a:spcBef>
            </a:pPr>
            <a:r>
              <a:rPr lang="ru-RU" altLang="ru-RU" dirty="0"/>
              <a:t>Печатная форма     </a:t>
            </a:r>
            <a:r>
              <a:rPr lang="ru-RU" altLang="ru-RU" b="1" dirty="0"/>
              <a:t>Меню</a:t>
            </a:r>
            <a:r>
              <a:rPr lang="ru-RU" altLang="ru-RU" dirty="0"/>
              <a:t> позволяет существенно сэкономить время при создании меню для посетителей.</a:t>
            </a:r>
          </a:p>
          <a:p>
            <a:pPr>
              <a:spcBef>
                <a:spcPct val="20000"/>
              </a:spcBef>
            </a:pPr>
            <a:r>
              <a:rPr lang="ru-RU" altLang="ru-RU" dirty="0"/>
              <a:t> </a:t>
            </a:r>
          </a:p>
          <a:p>
            <a:pPr>
              <a:spcBef>
                <a:spcPct val="20000"/>
              </a:spcBef>
              <a:buFontTx/>
              <a:buChar char="•"/>
            </a:pPr>
            <a:endParaRPr lang="ru-RU" altLang="ru-RU" dirty="0"/>
          </a:p>
          <a:p>
            <a:pPr>
              <a:spcBef>
                <a:spcPct val="20000"/>
              </a:spcBef>
            </a:pPr>
            <a:endParaRPr lang="ru-RU" altLang="ru-RU" dirty="0"/>
          </a:p>
          <a:p>
            <a:pPr eaLnBrk="1" hangingPunct="1">
              <a:spcBef>
                <a:spcPct val="20000"/>
              </a:spcBef>
              <a:spcAft>
                <a:spcPts val="600"/>
              </a:spcAft>
            </a:pPr>
            <a:endParaRPr lang="ru-RU" altLang="ru-RU" dirty="0"/>
          </a:p>
        </p:txBody>
      </p:sp>
      <p:pic>
        <p:nvPicPr>
          <p:cNvPr id="5" name="Рисунок 4"/>
          <p:cNvPicPr>
            <a:picLocks noChangeAspect="1"/>
          </p:cNvPicPr>
          <p:nvPr/>
        </p:nvPicPr>
        <p:blipFill>
          <a:blip r:embed="rId2" cstate="print"/>
          <a:stretch>
            <a:fillRect/>
          </a:stretch>
        </p:blipFill>
        <p:spPr>
          <a:xfrm>
            <a:off x="3029231" y="894976"/>
            <a:ext cx="5919787" cy="3692525"/>
          </a:xfrm>
          <a:prstGeom prst="rect">
            <a:avLst/>
          </a:prstGeom>
          <a:ln>
            <a:solidFill>
              <a:schemeClr val="accent4">
                <a:lumMod val="60000"/>
                <a:lumOff val="40000"/>
              </a:schemeClr>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Аналитические отчеты</a:t>
            </a:r>
            <a:endParaRPr lang="ru-RU" dirty="0"/>
          </a:p>
        </p:txBody>
      </p:sp>
      <p:sp>
        <p:nvSpPr>
          <p:cNvPr id="4" name="Текст 1"/>
          <p:cNvSpPr txBox="1">
            <a:spLocks noGrp="1"/>
          </p:cNvSpPr>
          <p:nvPr>
            <p:ph type="subTitle" idx="1"/>
          </p:nvPr>
        </p:nvSpPr>
        <p:spPr bwMode="auto">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000" indent="-342000" algn="l" rtl="0" eaLnBrk="0" fontAlgn="base" hangingPunct="0">
              <a:spcBef>
                <a:spcPct val="20000"/>
              </a:spcBef>
              <a:spcAft>
                <a:spcPct val="0"/>
              </a:spcAft>
              <a:buFontTx/>
              <a:buBlip>
                <a:blip r:embed="rId2"/>
              </a:buBlip>
              <a:defRPr lang="ru-RU" sz="2000" b="1" kern="1200">
                <a:solidFill>
                  <a:srgbClr val="794D2D"/>
                </a:solidFill>
                <a:latin typeface="Arial" pitchFamily="34" charset="0"/>
                <a:ea typeface="+mj-ea"/>
                <a:cs typeface="Arial" pitchFamily="34" charset="0"/>
              </a:defRPr>
            </a:lvl1pPr>
            <a:lvl2pPr marL="741600" indent="-284400" algn="l" rtl="0" eaLnBrk="0" fontAlgn="base" hangingPunct="0">
              <a:spcBef>
                <a:spcPct val="20000"/>
              </a:spcBef>
              <a:spcAft>
                <a:spcPct val="0"/>
              </a:spcAft>
              <a:buFontTx/>
              <a:buBlip>
                <a:blip r:embed="rId3"/>
              </a:buBlip>
              <a:defRPr lang="ru-RU" sz="2000" b="1" kern="1200">
                <a:solidFill>
                  <a:srgbClr val="794D2D"/>
                </a:solidFill>
                <a:latin typeface="Arial" pitchFamily="34" charset="0"/>
                <a:ea typeface="+mn-ea"/>
                <a:cs typeface="Arial" pitchFamily="34" charset="0"/>
              </a:defRPr>
            </a:lvl2pPr>
            <a:lvl3pPr marL="1373188" indent="-342900" algn="l" rtl="0" eaLnBrk="0" fontAlgn="base" hangingPunct="0">
              <a:spcBef>
                <a:spcPct val="20000"/>
              </a:spcBef>
              <a:spcAft>
                <a:spcPct val="0"/>
              </a:spcAft>
              <a:buBlip>
                <a:blip r:embed="rId4"/>
              </a:buBlip>
              <a:defRPr lang="ru-RU" sz="2000" b="1" kern="1200" dirty="0">
                <a:solidFill>
                  <a:srgbClr val="003399"/>
                </a:solidFill>
                <a:latin typeface="Arial" pitchFamily="34" charset="0"/>
                <a:ea typeface="+mn-ea"/>
                <a:cs typeface="Arial" pitchFamily="34" charset="0"/>
              </a:defRPr>
            </a:lvl3pPr>
            <a:lvl4pPr marL="1655763" indent="-342900" algn="l" rtl="0" eaLnBrk="0" fontAlgn="base" hangingPunct="0">
              <a:spcBef>
                <a:spcPct val="20000"/>
              </a:spcBef>
              <a:spcAft>
                <a:spcPct val="0"/>
              </a:spcAft>
              <a:buClr>
                <a:srgbClr val="482400"/>
              </a:buClr>
              <a:buFont typeface="Arial" panose="020B0604020202020204" pitchFamily="34" charset="0"/>
              <a:buChar char="•"/>
              <a:defRPr lang="ru-RU" sz="1600" kern="1200" dirty="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ru-RU" sz="16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sz="1800" b="0" dirty="0" smtClean="0">
                <a:solidFill>
                  <a:schemeClr val="tx1"/>
                </a:solidFill>
                <a:latin typeface="Tahoma" pitchFamily="34" charset="0"/>
                <a:ea typeface="Tahoma" pitchFamily="34" charset="0"/>
                <a:cs typeface="Tahoma" pitchFamily="34" charset="0"/>
              </a:rPr>
              <a:t>Два варианта предоставления информации о деятельности предприятия: для менеджера и </a:t>
            </a:r>
            <a:r>
              <a:rPr sz="1800" b="0" dirty="0">
                <a:solidFill>
                  <a:schemeClr val="tx1"/>
                </a:solidFill>
                <a:latin typeface="Tahoma" pitchFamily="34" charset="0"/>
                <a:ea typeface="Tahoma" pitchFamily="34" charset="0"/>
                <a:cs typeface="Tahoma" pitchFamily="34" charset="0"/>
              </a:rPr>
              <a:t>для </a:t>
            </a:r>
            <a:r>
              <a:rPr sz="1800" b="0" dirty="0" smtClean="0">
                <a:solidFill>
                  <a:schemeClr val="tx1"/>
                </a:solidFill>
                <a:latin typeface="Tahoma" pitchFamily="34" charset="0"/>
                <a:ea typeface="Tahoma" pitchFamily="34" charset="0"/>
                <a:cs typeface="Tahoma" pitchFamily="34" charset="0"/>
              </a:rPr>
              <a:t>бухгалтера.</a:t>
            </a:r>
          </a:p>
          <a:p>
            <a:pPr marL="0" indent="0">
              <a:buFontTx/>
              <a:buNone/>
              <a:defRPr/>
            </a:pPr>
            <a:r>
              <a:rPr sz="1800" b="0" dirty="0" smtClean="0">
                <a:solidFill>
                  <a:schemeClr val="tx1"/>
                </a:solidFill>
                <a:latin typeface="Tahoma" pitchFamily="34" charset="0"/>
                <a:ea typeface="Tahoma" pitchFamily="34" charset="0"/>
                <a:cs typeface="Tahoma" pitchFamily="34" charset="0"/>
              </a:rPr>
              <a:t> </a:t>
            </a:r>
          </a:p>
          <a:p>
            <a:pPr marL="0" indent="0">
              <a:buFontTx/>
              <a:buNone/>
              <a:defRPr/>
            </a:pPr>
            <a:endParaRPr sz="1800" b="0" dirty="0" smtClean="0">
              <a:solidFill>
                <a:schemeClr val="tx1"/>
              </a:solidFill>
              <a:latin typeface="Tahoma" pitchFamily="34" charset="0"/>
              <a:ea typeface="Tahoma" pitchFamily="34" charset="0"/>
              <a:cs typeface="Tahoma" pitchFamily="34" charset="0"/>
            </a:endParaRPr>
          </a:p>
          <a:p>
            <a:pPr marL="0" indent="0" eaLnBrk="1" hangingPunct="1">
              <a:spcAft>
                <a:spcPts val="600"/>
              </a:spcAft>
              <a:buFontTx/>
              <a:buNone/>
              <a:defRPr/>
            </a:pPr>
            <a:endParaRPr sz="1800" b="0" dirty="0" smtClean="0">
              <a:solidFill>
                <a:schemeClr val="tx1"/>
              </a:solidFill>
              <a:latin typeface="Tahoma" pitchFamily="34" charset="0"/>
              <a:ea typeface="Tahoma" pitchFamily="34" charset="0"/>
              <a:cs typeface="Tahoma" pitchFamily="34" charset="0"/>
            </a:endParaRPr>
          </a:p>
        </p:txBody>
      </p:sp>
      <p:pic>
        <p:nvPicPr>
          <p:cNvPr id="6" name="Рисунок 2"/>
          <p:cNvPicPr>
            <a:picLocks noChangeAspect="1"/>
          </p:cNvPicPr>
          <p:nvPr/>
        </p:nvPicPr>
        <p:blipFill>
          <a:blip r:embed="rId5" cstate="print"/>
          <a:srcRect/>
          <a:stretch>
            <a:fillRect/>
          </a:stretch>
        </p:blipFill>
        <p:spPr bwMode="auto">
          <a:xfrm>
            <a:off x="0" y="1855298"/>
            <a:ext cx="6384551" cy="2743595"/>
          </a:xfrm>
          <a:prstGeom prst="rect">
            <a:avLst/>
          </a:prstGeom>
          <a:noFill/>
          <a:ln w="9525">
            <a:noFill/>
            <a:miter lim="800000"/>
            <a:headEnd/>
            <a:tailEnd/>
          </a:ln>
        </p:spPr>
      </p:pic>
      <p:pic>
        <p:nvPicPr>
          <p:cNvPr id="5" name="Рисунок 4"/>
          <p:cNvPicPr>
            <a:picLocks noChangeAspect="1"/>
          </p:cNvPicPr>
          <p:nvPr/>
        </p:nvPicPr>
        <p:blipFill>
          <a:blip r:embed="rId6" cstate="print"/>
          <a:stretch>
            <a:fillRect/>
          </a:stretch>
        </p:blipFill>
        <p:spPr>
          <a:xfrm>
            <a:off x="4942260" y="1429540"/>
            <a:ext cx="3939521" cy="3176522"/>
          </a:xfrm>
          <a:prstGeom prst="rect">
            <a:avLst/>
          </a:prstGeom>
          <a:ln>
            <a:solidFill>
              <a:schemeClr val="accent4">
                <a:lumMod val="60000"/>
                <a:lumOff val="40000"/>
              </a:schemeClr>
            </a:solidFill>
          </a:ln>
        </p:spPr>
      </p:pic>
      <p:cxnSp>
        <p:nvCxnSpPr>
          <p:cNvPr id="7" name="Прямая со стрелкой 6"/>
          <p:cNvCxnSpPr/>
          <p:nvPr/>
        </p:nvCxnSpPr>
        <p:spPr bwMode="auto">
          <a:xfrm flipH="1" flipV="1">
            <a:off x="2743200" y="1351429"/>
            <a:ext cx="40341" cy="900953"/>
          </a:xfrm>
          <a:prstGeom prst="straightConnector1">
            <a:avLst/>
          </a:prstGeom>
          <a:gradFill rotWithShape="1">
            <a:gsLst>
              <a:gs pos="0">
                <a:schemeClr val="bg2">
                  <a:gamma/>
                  <a:tint val="26667"/>
                  <a:invGamma/>
                </a:schemeClr>
              </a:gs>
              <a:gs pos="100000">
                <a:schemeClr val="bg2">
                  <a:alpha val="14999"/>
                </a:schemeClr>
              </a:gs>
            </a:gsLst>
            <a:lin ang="5400000" scaled="1"/>
          </a:gradFill>
          <a:ln w="28575" cap="flat" cmpd="sng" algn="ctr">
            <a:solidFill>
              <a:srgbClr val="FF0000"/>
            </a:solidFill>
            <a:prstDash val="solid"/>
            <a:round/>
            <a:headEnd type="arrow"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 name="Прямая со стрелкой 7"/>
          <p:cNvCxnSpPr/>
          <p:nvPr/>
        </p:nvCxnSpPr>
        <p:spPr bwMode="auto">
          <a:xfrm flipH="1" flipV="1">
            <a:off x="4155983" y="1328178"/>
            <a:ext cx="847724" cy="723900"/>
          </a:xfrm>
          <a:prstGeom prst="straightConnector1">
            <a:avLst/>
          </a:prstGeom>
          <a:gradFill rotWithShape="1">
            <a:gsLst>
              <a:gs pos="0">
                <a:schemeClr val="bg2">
                  <a:gamma/>
                  <a:tint val="26667"/>
                  <a:invGamma/>
                </a:schemeClr>
              </a:gs>
              <a:gs pos="100000">
                <a:schemeClr val="bg2">
                  <a:alpha val="14999"/>
                </a:schemeClr>
              </a:gs>
            </a:gsLst>
            <a:lin ang="5400000" scaled="1"/>
          </a:gradFill>
          <a:ln w="28575" cap="flat" cmpd="sng" algn="ctr">
            <a:solidFill>
              <a:srgbClr val="FF0000"/>
            </a:solidFill>
            <a:prstDash val="solid"/>
            <a:round/>
            <a:headEnd type="arrow"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Реализация </a:t>
            </a:r>
            <a:endParaRPr lang="ru-RU" dirty="0"/>
          </a:p>
        </p:txBody>
      </p:sp>
      <p:sp>
        <p:nvSpPr>
          <p:cNvPr id="4" name="Текст 1"/>
          <p:cNvSpPr txBox="1">
            <a:spLocks noGrp="1"/>
          </p:cNvSpPr>
          <p:nvPr>
            <p:ph type="subTitle" idx="1"/>
          </p:nvPr>
        </p:nvSpPr>
        <p:spPr bwMode="auto">
          <a:prstGeom prst="rect">
            <a:avLst/>
          </a:prstGeom>
          <a:noFill/>
          <a:ln w="9525">
            <a:noFill/>
            <a:miter lim="800000"/>
            <a:headEnd/>
            <a:tailEnd/>
          </a:ln>
        </p:spPr>
        <p:txBody>
          <a:bodyPr/>
          <a:lstStyle/>
          <a:p>
            <a:pPr>
              <a:spcBef>
                <a:spcPct val="20000"/>
              </a:spcBef>
              <a:spcAft>
                <a:spcPts val="600"/>
              </a:spcAft>
            </a:pPr>
            <a:r>
              <a:rPr lang="ru-RU" altLang="ru-RU" dirty="0"/>
              <a:t>Для отражения розничной реализации используется документ </a:t>
            </a:r>
            <a:r>
              <a:rPr lang="ru-RU" altLang="ru-RU" b="1" dirty="0"/>
              <a:t>Отчет о розничных продажах</a:t>
            </a:r>
            <a:r>
              <a:rPr lang="ru-RU" altLang="ru-RU" dirty="0"/>
              <a:t>,  а для оформления оптовой продажи – документ </a:t>
            </a:r>
            <a:r>
              <a:rPr lang="ru-RU" altLang="ru-RU" b="1" dirty="0"/>
              <a:t>Реализация ТМЗ и услуг</a:t>
            </a:r>
            <a:r>
              <a:rPr lang="ru-RU" altLang="ru-RU" dirty="0"/>
              <a:t>.</a:t>
            </a:r>
          </a:p>
          <a:p>
            <a:pPr>
              <a:spcBef>
                <a:spcPct val="20000"/>
              </a:spcBef>
              <a:spcAft>
                <a:spcPts val="600"/>
              </a:spcAft>
              <a:buFontTx/>
              <a:buChar char="•"/>
            </a:pPr>
            <a:endParaRPr lang="ru-RU" altLang="ru-RU" dirty="0"/>
          </a:p>
          <a:p>
            <a:pPr>
              <a:spcBef>
                <a:spcPct val="20000"/>
              </a:spcBef>
              <a:spcAft>
                <a:spcPts val="600"/>
              </a:spcAft>
            </a:pPr>
            <a:endParaRPr lang="ru-RU" altLang="ru-RU" dirty="0"/>
          </a:p>
          <a:p>
            <a:pPr eaLnBrk="1" hangingPunct="1">
              <a:spcBef>
                <a:spcPct val="20000"/>
              </a:spcBef>
              <a:spcAft>
                <a:spcPts val="600"/>
              </a:spcAft>
            </a:pPr>
            <a:endParaRPr lang="ru-RU" altLang="ru-RU" dirty="0"/>
          </a:p>
        </p:txBody>
      </p:sp>
      <p:sp>
        <p:nvSpPr>
          <p:cNvPr id="6" name="Текст 1"/>
          <p:cNvSpPr txBox="1">
            <a:spLocks/>
          </p:cNvSpPr>
          <p:nvPr/>
        </p:nvSpPr>
        <p:spPr bwMode="auto">
          <a:xfrm>
            <a:off x="446088" y="2189911"/>
            <a:ext cx="8170862" cy="2325687"/>
          </a:xfrm>
          <a:prstGeom prst="rect">
            <a:avLst/>
          </a:prstGeom>
          <a:noFill/>
          <a:ln w="9525">
            <a:noFill/>
            <a:miter lim="800000"/>
            <a:headEnd/>
            <a:tailEnd/>
          </a:ln>
        </p:spPr>
        <p:txBody>
          <a:bodyPr/>
          <a:lstStyle/>
          <a:p>
            <a:pPr>
              <a:spcBef>
                <a:spcPct val="20000"/>
              </a:spcBef>
              <a:spcAft>
                <a:spcPts val="600"/>
              </a:spcAft>
            </a:pPr>
            <a:r>
              <a:rPr lang="ru-RU" altLang="ru-RU" dirty="0">
                <a:latin typeface="Tahoma" pitchFamily="34" charset="0"/>
                <a:ea typeface="Tahoma" pitchFamily="34" charset="0"/>
                <a:cs typeface="Tahoma" pitchFamily="34" charset="0"/>
              </a:rPr>
              <a:t>Документ </a:t>
            </a:r>
            <a:r>
              <a:rPr lang="ru-RU" altLang="ru-RU" b="1" dirty="0">
                <a:latin typeface="Tahoma" pitchFamily="34" charset="0"/>
                <a:ea typeface="Tahoma" pitchFamily="34" charset="0"/>
                <a:cs typeface="Tahoma" pitchFamily="34" charset="0"/>
              </a:rPr>
              <a:t>Отчет о розничных продажах </a:t>
            </a:r>
            <a:r>
              <a:rPr lang="ru-RU" altLang="ru-RU" dirty="0">
                <a:latin typeface="Tahoma" pitchFamily="34" charset="0"/>
                <a:ea typeface="Tahoma" pitchFamily="34" charset="0"/>
                <a:cs typeface="Tahoma" pitchFamily="34" charset="0"/>
              </a:rPr>
              <a:t>фиксирует в информационной базе </a:t>
            </a:r>
            <a:r>
              <a:rPr lang="ru-RU" altLang="ru-RU" dirty="0" smtClean="0">
                <a:latin typeface="Tahoma" pitchFamily="34" charset="0"/>
                <a:ea typeface="Tahoma" pitchFamily="34" charset="0"/>
                <a:cs typeface="Tahoma" pitchFamily="34" charset="0"/>
              </a:rPr>
              <a:t>:</a:t>
            </a:r>
          </a:p>
          <a:p>
            <a:pPr>
              <a:spcBef>
                <a:spcPct val="20000"/>
              </a:spcBef>
              <a:spcAft>
                <a:spcPts val="600"/>
              </a:spcAft>
              <a:buFont typeface="Wingdings" pitchFamily="2" charset="2"/>
              <a:buChar char="Ø"/>
            </a:pPr>
            <a:r>
              <a:rPr lang="ru-RU" altLang="ru-RU" dirty="0" smtClean="0">
                <a:latin typeface="Tahoma" pitchFamily="34" charset="0"/>
                <a:ea typeface="Tahoma" pitchFamily="34" charset="0"/>
                <a:cs typeface="Tahoma" pitchFamily="34" charset="0"/>
              </a:rPr>
              <a:t> отгрузку товаров;</a:t>
            </a:r>
          </a:p>
          <a:p>
            <a:pPr>
              <a:spcBef>
                <a:spcPct val="20000"/>
              </a:spcBef>
              <a:spcAft>
                <a:spcPts val="600"/>
              </a:spcAft>
              <a:buFont typeface="Wingdings" pitchFamily="2" charset="2"/>
              <a:buChar char="Ø"/>
            </a:pPr>
            <a:r>
              <a:rPr lang="ru-RU" altLang="ru-RU" dirty="0" smtClean="0">
                <a:latin typeface="Tahoma" pitchFamily="34" charset="0"/>
                <a:ea typeface="Tahoma" pitchFamily="34" charset="0"/>
                <a:cs typeface="Tahoma" pitchFamily="34" charset="0"/>
              </a:rPr>
              <a:t> получение </a:t>
            </a:r>
            <a:r>
              <a:rPr lang="ru-RU" altLang="ru-RU" dirty="0">
                <a:latin typeface="Tahoma" pitchFamily="34" charset="0"/>
                <a:ea typeface="Tahoma" pitchFamily="34" charset="0"/>
                <a:cs typeface="Tahoma" pitchFamily="34" charset="0"/>
              </a:rPr>
              <a:t>оплаты от покупателей различными </a:t>
            </a:r>
            <a:r>
              <a:rPr lang="ru-RU" altLang="ru-RU" dirty="0" smtClean="0">
                <a:latin typeface="Tahoma" pitchFamily="34" charset="0"/>
                <a:ea typeface="Tahoma" pitchFamily="34" charset="0"/>
                <a:cs typeface="Tahoma" pitchFamily="34" charset="0"/>
              </a:rPr>
              <a:t>способами;</a:t>
            </a:r>
          </a:p>
          <a:p>
            <a:pPr>
              <a:spcBef>
                <a:spcPct val="20000"/>
              </a:spcBef>
              <a:spcAft>
                <a:spcPts val="600"/>
              </a:spcAft>
              <a:buFont typeface="Wingdings" pitchFamily="2" charset="2"/>
              <a:buChar char="Ø"/>
            </a:pPr>
            <a:r>
              <a:rPr lang="ru-RU" altLang="ru-RU" dirty="0" smtClean="0">
                <a:latin typeface="Tahoma" pitchFamily="34" charset="0"/>
                <a:ea typeface="Tahoma" pitchFamily="34" charset="0"/>
                <a:cs typeface="Tahoma" pitchFamily="34" charset="0"/>
              </a:rPr>
              <a:t> поступление </a:t>
            </a:r>
            <a:r>
              <a:rPr lang="ru-RU" altLang="ru-RU" dirty="0">
                <a:latin typeface="Tahoma" pitchFamily="34" charset="0"/>
                <a:ea typeface="Tahoma" pitchFamily="34" charset="0"/>
                <a:cs typeface="Tahoma" pitchFamily="34" charset="0"/>
              </a:rPr>
              <a:t>выручки от реализации в </a:t>
            </a:r>
            <a:r>
              <a:rPr lang="ru-RU" altLang="ru-RU" dirty="0" smtClean="0">
                <a:latin typeface="Tahoma" pitchFamily="34" charset="0"/>
                <a:ea typeface="Tahoma" pitchFamily="34" charset="0"/>
                <a:cs typeface="Tahoma" pitchFamily="34" charset="0"/>
              </a:rPr>
              <a:t>кассу;</a:t>
            </a:r>
          </a:p>
          <a:p>
            <a:pPr>
              <a:spcBef>
                <a:spcPct val="20000"/>
              </a:spcBef>
              <a:spcAft>
                <a:spcPts val="600"/>
              </a:spcAft>
              <a:buFont typeface="Wingdings" pitchFamily="2" charset="2"/>
              <a:buChar char="Ø"/>
            </a:pPr>
            <a:r>
              <a:rPr lang="ru-RU" altLang="ru-RU" dirty="0" smtClean="0">
                <a:latin typeface="Tahoma" pitchFamily="34" charset="0"/>
                <a:ea typeface="Tahoma" pitchFamily="34" charset="0"/>
                <a:cs typeface="Tahoma" pitchFamily="34" charset="0"/>
              </a:rPr>
              <a:t> регистрация </a:t>
            </a:r>
            <a:r>
              <a:rPr lang="ru-RU" altLang="ru-RU" dirty="0">
                <a:latin typeface="Tahoma" pitchFamily="34" charset="0"/>
                <a:ea typeface="Tahoma" pitchFamily="34" charset="0"/>
                <a:cs typeface="Tahoma" pitchFamily="34" charset="0"/>
              </a:rPr>
              <a:t>налогов НДС и Акциз.</a:t>
            </a:r>
          </a:p>
          <a:p>
            <a:pPr marL="0" lvl="2">
              <a:spcBef>
                <a:spcPct val="20000"/>
              </a:spcBef>
              <a:spcAft>
                <a:spcPts val="600"/>
              </a:spcAft>
              <a:buClr>
                <a:srgbClr val="FF0000"/>
              </a:buClr>
            </a:pPr>
            <a:endParaRPr lang="ru-RU" altLang="ru-RU" dirty="0">
              <a:latin typeface="Tahoma" pitchFamily="34" charset="0"/>
              <a:ea typeface="Tahoma" pitchFamily="34" charset="0"/>
              <a:cs typeface="Tahoma" pitchFamily="34" charset="0"/>
            </a:endParaRPr>
          </a:p>
          <a:p>
            <a:pPr>
              <a:spcBef>
                <a:spcPct val="20000"/>
              </a:spcBef>
              <a:spcAft>
                <a:spcPts val="600"/>
              </a:spcAft>
            </a:pPr>
            <a:r>
              <a:rPr lang="ru-RU" altLang="ru-RU" dirty="0">
                <a:latin typeface="Tahoma" pitchFamily="34" charset="0"/>
                <a:ea typeface="Tahoma" pitchFamily="34" charset="0"/>
                <a:cs typeface="Tahoma" pitchFamily="34" charset="0"/>
              </a:rPr>
              <a:t> </a:t>
            </a:r>
          </a:p>
          <a:p>
            <a:pPr>
              <a:spcBef>
                <a:spcPct val="20000"/>
              </a:spcBef>
              <a:spcAft>
                <a:spcPts val="600"/>
              </a:spcAft>
              <a:buFontTx/>
              <a:buChar char="•"/>
            </a:pPr>
            <a:endParaRPr lang="ru-RU" altLang="ru-RU" dirty="0">
              <a:latin typeface="Tahoma" pitchFamily="34" charset="0"/>
              <a:ea typeface="Tahoma" pitchFamily="34" charset="0"/>
              <a:cs typeface="Tahoma" pitchFamily="34" charset="0"/>
            </a:endParaRPr>
          </a:p>
          <a:p>
            <a:pPr>
              <a:spcBef>
                <a:spcPct val="20000"/>
              </a:spcBef>
              <a:spcAft>
                <a:spcPts val="600"/>
              </a:spcAft>
            </a:pPr>
            <a:endParaRPr lang="ru-RU" altLang="ru-RU" dirty="0">
              <a:latin typeface="Tahoma" pitchFamily="34" charset="0"/>
              <a:ea typeface="Tahoma" pitchFamily="34" charset="0"/>
              <a:cs typeface="Tahoma" pitchFamily="34" charset="0"/>
            </a:endParaRPr>
          </a:p>
          <a:p>
            <a:pPr eaLnBrk="1" hangingPunct="1">
              <a:spcBef>
                <a:spcPct val="20000"/>
              </a:spcBef>
              <a:spcAft>
                <a:spcPts val="600"/>
              </a:spcAft>
            </a:pPr>
            <a:endParaRPr lang="ru-RU" altLang="ru-RU" dirty="0">
              <a:latin typeface="Tahoma" pitchFamily="34" charset="0"/>
              <a:ea typeface="Tahoma" pitchFamily="34" charset="0"/>
              <a:cs typeface="Tahoma"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Отчет о розничных продажах</a:t>
            </a:r>
            <a:endParaRPr lang="ru-RU" dirty="0"/>
          </a:p>
        </p:txBody>
      </p:sp>
      <p:pic>
        <p:nvPicPr>
          <p:cNvPr id="9" name="Рисунок 8"/>
          <p:cNvPicPr>
            <a:picLocks noChangeAspect="1"/>
          </p:cNvPicPr>
          <p:nvPr/>
        </p:nvPicPr>
        <p:blipFill>
          <a:blip r:embed="rId2" cstate="print"/>
          <a:srcRect/>
          <a:stretch>
            <a:fillRect/>
          </a:stretch>
        </p:blipFill>
        <p:spPr bwMode="auto">
          <a:xfrm>
            <a:off x="0" y="763845"/>
            <a:ext cx="3784199" cy="3030039"/>
          </a:xfrm>
          <a:prstGeom prst="rect">
            <a:avLst/>
          </a:prstGeom>
          <a:noFill/>
          <a:ln w="9525">
            <a:noFill/>
            <a:miter lim="800000"/>
            <a:headEnd/>
            <a:tailEnd/>
          </a:ln>
        </p:spPr>
      </p:pic>
      <p:sp>
        <p:nvSpPr>
          <p:cNvPr id="10" name="Прямоугольник 16"/>
          <p:cNvSpPr>
            <a:spLocks noChangeArrowheads="1"/>
          </p:cNvSpPr>
          <p:nvPr/>
        </p:nvSpPr>
        <p:spPr bwMode="auto">
          <a:xfrm>
            <a:off x="483580" y="1874920"/>
            <a:ext cx="703723" cy="144076"/>
          </a:xfrm>
          <a:prstGeom prst="rect">
            <a:avLst/>
          </a:prstGeom>
          <a:noFill/>
          <a:ln w="28575">
            <a:solidFill>
              <a:srgbClr val="FF0000"/>
            </a:solidFill>
            <a:miter lim="800000"/>
            <a:headEnd/>
            <a:tailEnd/>
          </a:ln>
        </p:spPr>
        <p:txBody>
          <a:bodyPr wrap="none" anchor="ctr"/>
          <a:lstStyle/>
          <a:p>
            <a:pPr algn="ctr" eaLnBrk="1" hangingPunct="1"/>
            <a:endParaRPr lang="ru-RU" altLang="ru-RU" sz="2400">
              <a:latin typeface="Arial" charset="0"/>
            </a:endParaRPr>
          </a:p>
        </p:txBody>
      </p:sp>
      <p:sp>
        <p:nvSpPr>
          <p:cNvPr id="11" name="Скругленная прямоугольная выноска 10"/>
          <p:cNvSpPr/>
          <p:nvPr/>
        </p:nvSpPr>
        <p:spPr bwMode="auto">
          <a:xfrm>
            <a:off x="70281" y="2830983"/>
            <a:ext cx="1175544" cy="613106"/>
          </a:xfrm>
          <a:prstGeom prst="wedgeRoundRectCallout">
            <a:avLst>
              <a:gd name="adj1" fmla="val 34486"/>
              <a:gd name="adj2" fmla="val -177485"/>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на данной закладке</a:t>
            </a:r>
          </a:p>
          <a:p>
            <a:pPr algn="ctr" eaLnBrk="1" hangingPunct="1">
              <a:defRPr/>
            </a:pPr>
            <a:r>
              <a:rPr lang="ru-RU" sz="800" b="1" dirty="0">
                <a:solidFill>
                  <a:srgbClr val="4D4D4D"/>
                </a:solidFill>
                <a:latin typeface="Arial" panose="020B0604020202020204" pitchFamily="34" charset="0"/>
              </a:rPr>
              <a:t>заполняются </a:t>
            </a:r>
          </a:p>
          <a:p>
            <a:pPr algn="ctr" eaLnBrk="1" hangingPunct="1">
              <a:defRPr/>
            </a:pPr>
            <a:r>
              <a:rPr lang="ru-RU" sz="800" b="1" dirty="0">
                <a:solidFill>
                  <a:srgbClr val="4D4D4D"/>
                </a:solidFill>
                <a:latin typeface="Arial" panose="020B0604020202020204" pitchFamily="34" charset="0"/>
              </a:rPr>
              <a:t>сведения о </a:t>
            </a:r>
          </a:p>
          <a:p>
            <a:pPr algn="ctr" eaLnBrk="1" hangingPunct="1">
              <a:defRPr/>
            </a:pPr>
            <a:r>
              <a:rPr lang="ru-RU" sz="800" b="1" dirty="0">
                <a:solidFill>
                  <a:srgbClr val="4D4D4D"/>
                </a:solidFill>
                <a:latin typeface="Arial" panose="020B0604020202020204" pitchFamily="34" charset="0"/>
              </a:rPr>
              <a:t>безналичной оплате</a:t>
            </a:r>
          </a:p>
        </p:txBody>
      </p:sp>
      <p:pic>
        <p:nvPicPr>
          <p:cNvPr id="4" name="Рисунок 3"/>
          <p:cNvPicPr>
            <a:picLocks noChangeAspect="1"/>
          </p:cNvPicPr>
          <p:nvPr/>
        </p:nvPicPr>
        <p:blipFill>
          <a:blip r:embed="rId3" cstate="print"/>
          <a:stretch>
            <a:fillRect/>
          </a:stretch>
        </p:blipFill>
        <p:spPr>
          <a:xfrm>
            <a:off x="2287417" y="1982418"/>
            <a:ext cx="3947856" cy="3161081"/>
          </a:xfrm>
          <a:prstGeom prst="rect">
            <a:avLst/>
          </a:prstGeom>
          <a:ln>
            <a:solidFill>
              <a:schemeClr val="bg1">
                <a:lumMod val="50000"/>
              </a:schemeClr>
            </a:solidFill>
          </a:ln>
        </p:spPr>
      </p:pic>
      <p:sp>
        <p:nvSpPr>
          <p:cNvPr id="5" name="Скругленная прямоугольная выноска 4"/>
          <p:cNvSpPr/>
          <p:nvPr/>
        </p:nvSpPr>
        <p:spPr bwMode="auto">
          <a:xfrm>
            <a:off x="967351" y="4157477"/>
            <a:ext cx="1167213" cy="524759"/>
          </a:xfrm>
          <a:prstGeom prst="wedgeRoundRectCallout">
            <a:avLst>
              <a:gd name="adj1" fmla="val 76130"/>
              <a:gd name="adj2" fmla="val -64347"/>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в одном документе</a:t>
            </a:r>
          </a:p>
          <a:p>
            <a:pPr algn="ctr" eaLnBrk="1" hangingPunct="1">
              <a:defRPr/>
            </a:pPr>
            <a:r>
              <a:rPr lang="ru-RU" sz="800" b="1" dirty="0">
                <a:solidFill>
                  <a:srgbClr val="4D4D4D"/>
                </a:solidFill>
                <a:latin typeface="Arial" panose="020B0604020202020204" pitchFamily="34" charset="0"/>
              </a:rPr>
              <a:t>отражается продажа</a:t>
            </a:r>
          </a:p>
          <a:p>
            <a:pPr algn="ctr" eaLnBrk="1" hangingPunct="1">
              <a:defRPr/>
            </a:pPr>
            <a:r>
              <a:rPr lang="ru-RU" sz="800" b="1" dirty="0">
                <a:solidFill>
                  <a:srgbClr val="4D4D4D"/>
                </a:solidFill>
                <a:latin typeface="Arial" panose="020B0604020202020204" pitchFamily="34" charset="0"/>
              </a:rPr>
              <a:t>по нескольким</a:t>
            </a:r>
          </a:p>
          <a:p>
            <a:pPr algn="ctr" eaLnBrk="1" hangingPunct="1">
              <a:defRPr/>
            </a:pPr>
            <a:r>
              <a:rPr lang="ru-RU" sz="800" b="1" dirty="0">
                <a:solidFill>
                  <a:srgbClr val="4D4D4D"/>
                </a:solidFill>
                <a:latin typeface="Arial" panose="020B0604020202020204" pitchFamily="34" charset="0"/>
              </a:rPr>
              <a:t> складам</a:t>
            </a:r>
          </a:p>
        </p:txBody>
      </p:sp>
      <p:sp>
        <p:nvSpPr>
          <p:cNvPr id="6" name="Скругленная прямоугольная выноска 5"/>
          <p:cNvSpPr/>
          <p:nvPr/>
        </p:nvSpPr>
        <p:spPr bwMode="auto">
          <a:xfrm>
            <a:off x="3498849" y="2933395"/>
            <a:ext cx="839065" cy="300838"/>
          </a:xfrm>
          <a:prstGeom prst="wedgeRoundRectCallout">
            <a:avLst>
              <a:gd name="adj1" fmla="val -43602"/>
              <a:gd name="adj2" fmla="val 161674"/>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Какие блюда </a:t>
            </a:r>
          </a:p>
          <a:p>
            <a:pPr algn="ctr" eaLnBrk="1" hangingPunct="1">
              <a:defRPr/>
            </a:pPr>
            <a:r>
              <a:rPr lang="ru-RU" sz="800" b="1" dirty="0">
                <a:solidFill>
                  <a:srgbClr val="4D4D4D"/>
                </a:solidFill>
                <a:latin typeface="Arial" panose="020B0604020202020204" pitchFamily="34" charset="0"/>
              </a:rPr>
              <a:t>продали</a:t>
            </a:r>
          </a:p>
        </p:txBody>
      </p:sp>
      <p:sp>
        <p:nvSpPr>
          <p:cNvPr id="7" name="Скругленная прямоугольная выноска 6"/>
          <p:cNvSpPr/>
          <p:nvPr/>
        </p:nvSpPr>
        <p:spPr bwMode="auto">
          <a:xfrm>
            <a:off x="4111143" y="4848470"/>
            <a:ext cx="643738" cy="206333"/>
          </a:xfrm>
          <a:prstGeom prst="wedgeRoundRectCallout">
            <a:avLst>
              <a:gd name="adj1" fmla="val 34936"/>
              <a:gd name="adj2" fmla="val -147088"/>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Сколько</a:t>
            </a:r>
          </a:p>
        </p:txBody>
      </p:sp>
      <p:sp>
        <p:nvSpPr>
          <p:cNvPr id="8" name="Скругленная прямоугольная выноска 7"/>
          <p:cNvSpPr/>
          <p:nvPr/>
        </p:nvSpPr>
        <p:spPr bwMode="auto">
          <a:xfrm>
            <a:off x="5258832" y="4769510"/>
            <a:ext cx="659165" cy="284213"/>
          </a:xfrm>
          <a:prstGeom prst="wedgeRoundRectCallout">
            <a:avLst>
              <a:gd name="adj1" fmla="val -44588"/>
              <a:gd name="adj2" fmla="val -160033"/>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и по какой </a:t>
            </a:r>
          </a:p>
          <a:p>
            <a:pPr algn="ctr" eaLnBrk="1" hangingPunct="1">
              <a:defRPr/>
            </a:pPr>
            <a:r>
              <a:rPr lang="ru-RU" sz="800" b="1" dirty="0">
                <a:solidFill>
                  <a:srgbClr val="4D4D4D"/>
                </a:solidFill>
                <a:latin typeface="Arial" panose="020B0604020202020204" pitchFamily="34" charset="0"/>
              </a:rPr>
              <a:t>цене</a:t>
            </a:r>
          </a:p>
        </p:txBody>
      </p:sp>
      <p:pic>
        <p:nvPicPr>
          <p:cNvPr id="12" name="Рисунок 11"/>
          <p:cNvPicPr>
            <a:picLocks noChangeAspect="1"/>
          </p:cNvPicPr>
          <p:nvPr/>
        </p:nvPicPr>
        <p:blipFill>
          <a:blip r:embed="rId4" cstate="print"/>
          <a:srcRect/>
          <a:stretch>
            <a:fillRect/>
          </a:stretch>
        </p:blipFill>
        <p:spPr bwMode="auto">
          <a:xfrm>
            <a:off x="5347068" y="726471"/>
            <a:ext cx="3796932" cy="3040419"/>
          </a:xfrm>
          <a:prstGeom prst="rect">
            <a:avLst/>
          </a:prstGeom>
          <a:noFill/>
          <a:ln w="9525">
            <a:noFill/>
            <a:miter lim="800000"/>
            <a:headEnd/>
            <a:tailEnd/>
          </a:ln>
        </p:spPr>
      </p:pic>
      <p:sp>
        <p:nvSpPr>
          <p:cNvPr id="13" name="Прямоугольник 19"/>
          <p:cNvSpPr>
            <a:spLocks noChangeArrowheads="1"/>
          </p:cNvSpPr>
          <p:nvPr/>
        </p:nvSpPr>
        <p:spPr bwMode="auto">
          <a:xfrm>
            <a:off x="6484288" y="1821485"/>
            <a:ext cx="1057684" cy="162184"/>
          </a:xfrm>
          <a:prstGeom prst="rect">
            <a:avLst/>
          </a:prstGeom>
          <a:noFill/>
          <a:ln w="28575">
            <a:solidFill>
              <a:srgbClr val="FF0000"/>
            </a:solidFill>
            <a:miter lim="800000"/>
            <a:headEnd/>
            <a:tailEnd/>
          </a:ln>
        </p:spPr>
        <p:txBody>
          <a:bodyPr wrap="none" anchor="ctr"/>
          <a:lstStyle/>
          <a:p>
            <a:pPr algn="ctr" eaLnBrk="1" hangingPunct="1"/>
            <a:endParaRPr lang="ru-RU" altLang="ru-RU" sz="2400">
              <a:latin typeface="Arial" charset="0"/>
            </a:endParaRPr>
          </a:p>
        </p:txBody>
      </p:sp>
      <p:sp>
        <p:nvSpPr>
          <p:cNvPr id="14" name="Скругленная прямоугольная выноска 13"/>
          <p:cNvSpPr/>
          <p:nvPr/>
        </p:nvSpPr>
        <p:spPr bwMode="auto">
          <a:xfrm>
            <a:off x="7607501" y="2525096"/>
            <a:ext cx="1207314" cy="473366"/>
          </a:xfrm>
          <a:prstGeom prst="wedgeRoundRectCallout">
            <a:avLst>
              <a:gd name="adj1" fmla="val -71471"/>
              <a:gd name="adj2" fmla="val -151165"/>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на закладке </a:t>
            </a:r>
          </a:p>
          <a:p>
            <a:pPr algn="ctr" eaLnBrk="1" hangingPunct="1">
              <a:defRPr/>
            </a:pPr>
            <a:r>
              <a:rPr lang="ru-RU" sz="800" b="1" dirty="0">
                <a:solidFill>
                  <a:srgbClr val="4D4D4D"/>
                </a:solidFill>
                <a:latin typeface="Arial" panose="020B0604020202020204" pitchFamily="34" charset="0"/>
              </a:rPr>
              <a:t>отражаются продажи </a:t>
            </a:r>
          </a:p>
          <a:p>
            <a:pPr algn="ctr" eaLnBrk="1" hangingPunct="1">
              <a:defRPr/>
            </a:pPr>
            <a:r>
              <a:rPr lang="ru-RU" sz="800" b="1" dirty="0">
                <a:solidFill>
                  <a:srgbClr val="4D4D4D"/>
                </a:solidFill>
                <a:latin typeface="Arial" panose="020B0604020202020204" pitchFamily="34" charset="0"/>
              </a:rPr>
              <a:t>по информационным</a:t>
            </a:r>
          </a:p>
          <a:p>
            <a:pPr algn="ctr" eaLnBrk="1" hangingPunct="1">
              <a:defRPr/>
            </a:pPr>
            <a:r>
              <a:rPr lang="ru-RU" sz="800" b="1" dirty="0">
                <a:solidFill>
                  <a:srgbClr val="4D4D4D"/>
                </a:solidFill>
                <a:latin typeface="Arial" panose="020B0604020202020204" pitchFamily="34" charset="0"/>
              </a:rPr>
              <a:t>картам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par>
                          <p:cTn id="32" fill="hold">
                            <p:stCondLst>
                              <p:cond delay="0"/>
                            </p:stCondLst>
                            <p:childTnLst>
                              <p:par>
                                <p:cTn id="33" presetID="2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par>
                          <p:cTn id="46" fill="hold">
                            <p:stCondLst>
                              <p:cond delay="0"/>
                            </p:stCondLst>
                            <p:childTnLst>
                              <p:par>
                                <p:cTn id="47" presetID="22" presetClass="entr" presetSubtype="4"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par>
                          <p:cTn id="50" fill="hold">
                            <p:stCondLst>
                              <p:cond delay="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5" grpId="0" animBg="1"/>
      <p:bldP spid="6" grpId="0" animBg="1"/>
      <p:bldP spid="7" grpId="0" animBg="1"/>
      <p:bldP spid="8"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Отчет о розничных продажах</a:t>
            </a:r>
            <a:endParaRPr lang="ru-RU" dirty="0"/>
          </a:p>
        </p:txBody>
      </p:sp>
      <p:pic>
        <p:nvPicPr>
          <p:cNvPr id="4" name="Рисунок 3"/>
          <p:cNvPicPr>
            <a:picLocks noChangeAspect="1"/>
          </p:cNvPicPr>
          <p:nvPr/>
        </p:nvPicPr>
        <p:blipFill>
          <a:blip r:embed="rId2" cstate="print"/>
          <a:stretch>
            <a:fillRect/>
          </a:stretch>
        </p:blipFill>
        <p:spPr>
          <a:xfrm>
            <a:off x="358444" y="826707"/>
            <a:ext cx="4974337" cy="3988410"/>
          </a:xfrm>
          <a:prstGeom prst="rect">
            <a:avLst/>
          </a:prstGeom>
          <a:ln>
            <a:solidFill>
              <a:schemeClr val="bg1">
                <a:lumMod val="50000"/>
              </a:schemeClr>
            </a:solidFill>
          </a:ln>
        </p:spPr>
      </p:pic>
      <p:sp>
        <p:nvSpPr>
          <p:cNvPr id="5" name="Прямоугольник 4"/>
          <p:cNvSpPr>
            <a:spLocks noChangeArrowheads="1"/>
          </p:cNvSpPr>
          <p:nvPr/>
        </p:nvSpPr>
        <p:spPr bwMode="auto">
          <a:xfrm>
            <a:off x="3182071" y="1353312"/>
            <a:ext cx="1506972" cy="212141"/>
          </a:xfrm>
          <a:prstGeom prst="rect">
            <a:avLst/>
          </a:prstGeom>
          <a:noFill/>
          <a:ln w="28575">
            <a:solidFill>
              <a:srgbClr val="FF0000"/>
            </a:solidFill>
            <a:miter lim="800000"/>
            <a:headEnd/>
            <a:tailEnd/>
          </a:ln>
        </p:spPr>
        <p:txBody>
          <a:bodyPr wrap="none" anchor="ctr"/>
          <a:lstStyle/>
          <a:p>
            <a:pPr algn="ctr" eaLnBrk="1" hangingPunct="1"/>
            <a:endParaRPr lang="ru-RU" altLang="ru-RU" sz="2400">
              <a:latin typeface="Arial" charset="0"/>
            </a:endParaRPr>
          </a:p>
        </p:txBody>
      </p:sp>
      <p:pic>
        <p:nvPicPr>
          <p:cNvPr id="6" name="Рисунок 5"/>
          <p:cNvPicPr>
            <a:picLocks noChangeAspect="1"/>
          </p:cNvPicPr>
          <p:nvPr/>
        </p:nvPicPr>
        <p:blipFill>
          <a:blip r:embed="rId3" cstate="print"/>
          <a:stretch>
            <a:fillRect/>
          </a:stretch>
        </p:blipFill>
        <p:spPr>
          <a:xfrm>
            <a:off x="3712775" y="2138533"/>
            <a:ext cx="5277606" cy="1421479"/>
          </a:xfrm>
          <a:prstGeom prst="rect">
            <a:avLst/>
          </a:prstGeom>
          <a:ln>
            <a:solidFill>
              <a:schemeClr val="bg1">
                <a:lumMod val="50000"/>
              </a:schemeClr>
            </a:solidFill>
          </a:ln>
        </p:spPr>
      </p:pic>
      <p:sp>
        <p:nvSpPr>
          <p:cNvPr id="7" name="Скругленная прямоугольная выноска 6"/>
          <p:cNvSpPr/>
          <p:nvPr/>
        </p:nvSpPr>
        <p:spPr bwMode="auto">
          <a:xfrm>
            <a:off x="6491818" y="956709"/>
            <a:ext cx="1420903" cy="668828"/>
          </a:xfrm>
          <a:prstGeom prst="wedgeRoundRectCallout">
            <a:avLst>
              <a:gd name="adj1" fmla="val -59480"/>
              <a:gd name="adj2" fmla="val 136075"/>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на основании Отчета о </a:t>
            </a:r>
          </a:p>
          <a:p>
            <a:pPr algn="ctr" eaLnBrk="1" hangingPunct="1">
              <a:defRPr/>
            </a:pPr>
            <a:r>
              <a:rPr lang="ru-RU" sz="800" b="1" dirty="0">
                <a:solidFill>
                  <a:srgbClr val="4D4D4D"/>
                </a:solidFill>
                <a:latin typeface="Arial" panose="020B0604020202020204" pitchFamily="34" charset="0"/>
              </a:rPr>
              <a:t>розничных продажах</a:t>
            </a:r>
          </a:p>
          <a:p>
            <a:pPr algn="ctr" eaLnBrk="1" hangingPunct="1">
              <a:defRPr/>
            </a:pPr>
            <a:r>
              <a:rPr lang="ru-RU" sz="800" b="1" dirty="0">
                <a:solidFill>
                  <a:srgbClr val="4D4D4D"/>
                </a:solidFill>
                <a:latin typeface="Arial" panose="020B0604020202020204" pitchFamily="34" charset="0"/>
              </a:rPr>
              <a:t>создаются выпуски</a:t>
            </a:r>
          </a:p>
          <a:p>
            <a:pPr algn="ctr" eaLnBrk="1" hangingPunct="1">
              <a:defRPr/>
            </a:pPr>
            <a:r>
              <a:rPr lang="ru-RU" sz="800" b="1" dirty="0">
                <a:solidFill>
                  <a:srgbClr val="4D4D4D"/>
                </a:solidFill>
                <a:latin typeface="Arial" panose="020B0604020202020204" pitchFamily="34" charset="0"/>
              </a:rPr>
              <a:t>продукции, отдельно</a:t>
            </a:r>
          </a:p>
          <a:p>
            <a:pPr algn="ctr" eaLnBrk="1" hangingPunct="1">
              <a:defRPr/>
            </a:pPr>
            <a:r>
              <a:rPr lang="ru-RU" sz="800" b="1" dirty="0">
                <a:solidFill>
                  <a:srgbClr val="4D4D4D"/>
                </a:solidFill>
                <a:latin typeface="Arial" panose="020B0604020202020204" pitchFamily="34" charset="0"/>
              </a:rPr>
              <a:t> по каждому складу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Аналитические отчеты</a:t>
            </a:r>
            <a:endParaRPr lang="ru-RU" dirty="0"/>
          </a:p>
        </p:txBody>
      </p:sp>
      <p:sp>
        <p:nvSpPr>
          <p:cNvPr id="4" name="Текст 1"/>
          <p:cNvSpPr txBox="1">
            <a:spLocks noGrp="1"/>
          </p:cNvSpPr>
          <p:nvPr>
            <p:ph type="subTitle" idx="1"/>
          </p:nvPr>
        </p:nvSpPr>
        <p:spPr bwMode="auto">
          <a:prstGeom prst="rect">
            <a:avLst/>
          </a:prstGeom>
          <a:noFill/>
          <a:ln w="9525">
            <a:noFill/>
            <a:miter lim="800000"/>
            <a:headEnd/>
            <a:tailEnd/>
          </a:ln>
        </p:spPr>
        <p:txBody>
          <a:bodyPr/>
          <a:lstStyle/>
          <a:p>
            <a:pPr>
              <a:spcBef>
                <a:spcPct val="20000"/>
              </a:spcBef>
            </a:pPr>
            <a:r>
              <a:rPr lang="ru-RU" altLang="ru-RU" b="1" dirty="0"/>
              <a:t>Отчет о реализации товаров и услуг </a:t>
            </a:r>
            <a:r>
              <a:rPr lang="ru-RU" altLang="ru-RU" dirty="0"/>
              <a:t>позволяет проанализировать данные о реализации продукции за любой период.</a:t>
            </a:r>
          </a:p>
          <a:p>
            <a:pPr>
              <a:spcBef>
                <a:spcPct val="20000"/>
              </a:spcBef>
            </a:pPr>
            <a:r>
              <a:rPr lang="ru-RU" altLang="ru-RU" dirty="0"/>
              <a:t> </a:t>
            </a:r>
          </a:p>
          <a:p>
            <a:pPr>
              <a:spcBef>
                <a:spcPct val="20000"/>
              </a:spcBef>
              <a:buFontTx/>
              <a:buChar char="•"/>
            </a:pPr>
            <a:endParaRPr lang="ru-RU" altLang="ru-RU" dirty="0"/>
          </a:p>
          <a:p>
            <a:pPr>
              <a:spcBef>
                <a:spcPct val="20000"/>
              </a:spcBef>
            </a:pPr>
            <a:endParaRPr lang="ru-RU" altLang="ru-RU" dirty="0"/>
          </a:p>
          <a:p>
            <a:pPr eaLnBrk="1" hangingPunct="1">
              <a:spcBef>
                <a:spcPct val="20000"/>
              </a:spcBef>
              <a:spcAft>
                <a:spcPts val="600"/>
              </a:spcAft>
            </a:pPr>
            <a:endParaRPr lang="ru-RU" altLang="ru-RU" dirty="0"/>
          </a:p>
        </p:txBody>
      </p:sp>
      <p:pic>
        <p:nvPicPr>
          <p:cNvPr id="5" name="Рисунок 4"/>
          <p:cNvPicPr>
            <a:picLocks noChangeAspect="1"/>
          </p:cNvPicPr>
          <p:nvPr/>
        </p:nvPicPr>
        <p:blipFill>
          <a:blip r:embed="rId2" cstate="print"/>
          <a:stretch>
            <a:fillRect/>
          </a:stretch>
        </p:blipFill>
        <p:spPr>
          <a:xfrm>
            <a:off x="0" y="1388276"/>
            <a:ext cx="9144000" cy="2733675"/>
          </a:xfrm>
          <a:prstGeom prst="rect">
            <a:avLst/>
          </a:prstGeom>
          <a:ln>
            <a:solidFill>
              <a:schemeClr val="bg1">
                <a:lumMod val="50000"/>
              </a:schemeClr>
            </a:solidFill>
          </a:ln>
        </p:spPr>
      </p:pic>
      <p:sp>
        <p:nvSpPr>
          <p:cNvPr id="6" name="Скругленная прямоугольная выноска 5"/>
          <p:cNvSpPr/>
          <p:nvPr/>
        </p:nvSpPr>
        <p:spPr bwMode="auto">
          <a:xfrm>
            <a:off x="6156325" y="4271176"/>
            <a:ext cx="1371600" cy="695325"/>
          </a:xfrm>
          <a:prstGeom prst="wedgeRoundRectCallout">
            <a:avLst>
              <a:gd name="adj1" fmla="val 79289"/>
              <a:gd name="adj2" fmla="val -89166"/>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endParaRPr lang="ru-RU" sz="800" b="1" dirty="0">
              <a:solidFill>
                <a:srgbClr val="4D4D4D"/>
              </a:solidFill>
              <a:latin typeface="Arial" panose="020B0604020202020204" pitchFamily="34" charset="0"/>
            </a:endParaRPr>
          </a:p>
          <a:p>
            <a:pPr algn="ctr" eaLnBrk="1" hangingPunct="1">
              <a:defRPr/>
            </a:pPr>
            <a:r>
              <a:rPr lang="ru-RU" sz="800" b="1" dirty="0">
                <a:solidFill>
                  <a:srgbClr val="4D4D4D"/>
                </a:solidFill>
                <a:latin typeface="Arial" panose="020B0604020202020204" pitchFamily="34" charset="0"/>
              </a:rPr>
              <a:t>стоимость продуктов,</a:t>
            </a:r>
          </a:p>
          <a:p>
            <a:pPr algn="ctr" eaLnBrk="1" hangingPunct="1">
              <a:defRPr/>
            </a:pPr>
            <a:r>
              <a:rPr lang="ru-RU" sz="800" b="1" dirty="0">
                <a:solidFill>
                  <a:srgbClr val="4D4D4D"/>
                </a:solidFill>
                <a:latin typeface="Arial" panose="020B0604020202020204" pitchFamily="34" charset="0"/>
              </a:rPr>
              <a:t>которые </a:t>
            </a:r>
          </a:p>
          <a:p>
            <a:pPr algn="ctr" eaLnBrk="1" hangingPunct="1">
              <a:defRPr/>
            </a:pPr>
            <a:r>
              <a:rPr lang="ru-RU" sz="800" b="1" dirty="0">
                <a:solidFill>
                  <a:srgbClr val="4D4D4D"/>
                </a:solidFill>
                <a:latin typeface="Arial" panose="020B0604020202020204" pitchFamily="34" charset="0"/>
              </a:rPr>
              <a:t>израсходовались для </a:t>
            </a:r>
          </a:p>
          <a:p>
            <a:pPr algn="ctr" eaLnBrk="1" hangingPunct="1">
              <a:defRPr/>
            </a:pPr>
            <a:r>
              <a:rPr lang="ru-RU" sz="800" b="1" dirty="0">
                <a:solidFill>
                  <a:srgbClr val="4D4D4D"/>
                </a:solidFill>
                <a:latin typeface="Arial" panose="020B0604020202020204" pitchFamily="34" charset="0"/>
              </a:rPr>
              <a:t>приготовления</a:t>
            </a:r>
          </a:p>
          <a:p>
            <a:pPr algn="ctr" eaLnBrk="1" hangingPunct="1">
              <a:defRPr/>
            </a:pPr>
            <a:r>
              <a:rPr lang="ru-RU" sz="800" b="1" dirty="0">
                <a:solidFill>
                  <a:srgbClr val="4D4D4D"/>
                </a:solidFill>
                <a:latin typeface="Arial" panose="020B0604020202020204" pitchFamily="34" charset="0"/>
              </a:rPr>
              <a:t>этих блюд</a:t>
            </a:r>
          </a:p>
          <a:p>
            <a:pPr algn="ctr" eaLnBrk="1" hangingPunct="1">
              <a:defRPr/>
            </a:pPr>
            <a:endParaRPr lang="ru-RU" sz="800" b="1" dirty="0">
              <a:solidFill>
                <a:srgbClr val="4D4D4D"/>
              </a:solidFill>
              <a:latin typeface="Arial" panose="020B0604020202020204" pitchFamily="34" charset="0"/>
            </a:endParaRPr>
          </a:p>
        </p:txBody>
      </p:sp>
      <p:sp>
        <p:nvSpPr>
          <p:cNvPr id="7" name="Скругленная прямоугольная выноска 6"/>
          <p:cNvSpPr/>
          <p:nvPr/>
        </p:nvSpPr>
        <p:spPr bwMode="auto">
          <a:xfrm>
            <a:off x="7754112" y="4274694"/>
            <a:ext cx="1302106" cy="582599"/>
          </a:xfrm>
          <a:prstGeom prst="wedgeRoundRectCallout">
            <a:avLst>
              <a:gd name="adj1" fmla="val 11316"/>
              <a:gd name="adj2" fmla="val -94219"/>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разница между</a:t>
            </a:r>
          </a:p>
          <a:p>
            <a:pPr algn="ctr" eaLnBrk="1" hangingPunct="1">
              <a:defRPr/>
            </a:pPr>
            <a:r>
              <a:rPr lang="ru-RU" sz="800" b="1" dirty="0">
                <a:solidFill>
                  <a:srgbClr val="4D4D4D"/>
                </a:solidFill>
                <a:latin typeface="Arial" panose="020B0604020202020204" pitchFamily="34" charset="0"/>
              </a:rPr>
              <a:t>суммой продажи и</a:t>
            </a:r>
          </a:p>
          <a:p>
            <a:pPr algn="ctr" eaLnBrk="1" hangingPunct="1">
              <a:defRPr/>
            </a:pPr>
            <a:r>
              <a:rPr lang="ru-RU" sz="800" b="1" dirty="0">
                <a:solidFill>
                  <a:srgbClr val="4D4D4D"/>
                </a:solidFill>
                <a:latin typeface="Arial" panose="020B0604020202020204" pitchFamily="34" charset="0"/>
              </a:rPr>
              <a:t>стоимостью продуктов</a:t>
            </a:r>
          </a:p>
        </p:txBody>
      </p:sp>
      <p:sp>
        <p:nvSpPr>
          <p:cNvPr id="8" name="Скругленная прямоугольная выноска 7"/>
          <p:cNvSpPr/>
          <p:nvPr/>
        </p:nvSpPr>
        <p:spPr bwMode="auto">
          <a:xfrm>
            <a:off x="4040556" y="4249318"/>
            <a:ext cx="1145921" cy="359257"/>
          </a:xfrm>
          <a:prstGeom prst="wedgeRoundRectCallout">
            <a:avLst>
              <a:gd name="adj1" fmla="val 70209"/>
              <a:gd name="adj2" fmla="val -125358"/>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на какую сумму</a:t>
            </a:r>
          </a:p>
        </p:txBody>
      </p:sp>
      <p:sp>
        <p:nvSpPr>
          <p:cNvPr id="9" name="Скругленная прямоугольная выноска 8"/>
          <p:cNvSpPr/>
          <p:nvPr/>
        </p:nvSpPr>
        <p:spPr bwMode="auto">
          <a:xfrm>
            <a:off x="1619048" y="4307841"/>
            <a:ext cx="1080262" cy="315366"/>
          </a:xfrm>
          <a:prstGeom prst="wedgeRoundRectCallout">
            <a:avLst>
              <a:gd name="adj1" fmla="val -32467"/>
              <a:gd name="adj2" fmla="val -156298"/>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800" b="1" dirty="0">
                <a:solidFill>
                  <a:srgbClr val="4D4D4D"/>
                </a:solidFill>
                <a:latin typeface="Arial" panose="020B0604020202020204" pitchFamily="34" charset="0"/>
              </a:rPr>
              <a:t>сколько </a:t>
            </a:r>
          </a:p>
          <a:p>
            <a:pPr algn="ctr" eaLnBrk="1" hangingPunct="1">
              <a:defRPr/>
            </a:pPr>
            <a:r>
              <a:rPr lang="ru-RU" sz="800" b="1" dirty="0">
                <a:solidFill>
                  <a:srgbClr val="4D4D4D"/>
                </a:solidFill>
                <a:latin typeface="Arial" panose="020B0604020202020204" pitchFamily="34" charset="0"/>
              </a:rPr>
              <a:t>блюд продали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Обмен данными</a:t>
            </a:r>
            <a:endParaRPr lang="ru-RU" dirty="0"/>
          </a:p>
        </p:txBody>
      </p:sp>
      <p:sp>
        <p:nvSpPr>
          <p:cNvPr id="4" name="Загнутый угол 3"/>
          <p:cNvSpPr/>
          <p:nvPr/>
        </p:nvSpPr>
        <p:spPr bwMode="auto">
          <a:xfrm>
            <a:off x="531814" y="1225308"/>
            <a:ext cx="2855124" cy="3551517"/>
          </a:xfrm>
          <a:prstGeom prst="foldedCorner">
            <a:avLst/>
          </a:prstGeom>
          <a:noFill/>
          <a:ln w="19050">
            <a:solidFill>
              <a:schemeClr val="bg1">
                <a:lumMod val="50000"/>
              </a:schemeClr>
            </a:solidFill>
            <a:prstDash val="sysDash"/>
          </a:ln>
          <a:effectLst/>
          <a:extLst/>
        </p:spPr>
        <p:txBody>
          <a:bodyPr wrap="none" anchor="ctr"/>
          <a:lstStyle/>
          <a:p>
            <a:pPr algn="ctr" eaLnBrk="1" hangingPunct="1">
              <a:defRPr/>
            </a:pPr>
            <a:endParaRPr lang="ru-RU" sz="2400">
              <a:latin typeface="Arial" panose="020B0604020202020204" pitchFamily="34" charset="0"/>
            </a:endParaRPr>
          </a:p>
        </p:txBody>
      </p:sp>
      <p:sp>
        <p:nvSpPr>
          <p:cNvPr id="5" name="Загнутый угол 4"/>
          <p:cNvSpPr/>
          <p:nvPr/>
        </p:nvSpPr>
        <p:spPr bwMode="auto">
          <a:xfrm>
            <a:off x="5786438" y="1225309"/>
            <a:ext cx="3255149" cy="3566148"/>
          </a:xfrm>
          <a:prstGeom prst="foldedCorner">
            <a:avLst/>
          </a:prstGeom>
          <a:noFill/>
          <a:ln w="19050">
            <a:solidFill>
              <a:schemeClr val="bg1">
                <a:lumMod val="50000"/>
              </a:schemeClr>
            </a:solidFill>
            <a:prstDash val="sysDash"/>
            <a:headEnd type="none" w="med" len="med"/>
            <a:tailEnd type="none" w="med" len="med"/>
          </a:ln>
          <a:effectLst/>
          <a:extLst/>
        </p:spPr>
        <p:txBody>
          <a:bodyPr wrap="none" anchor="ctr"/>
          <a:lstStyle/>
          <a:p>
            <a:pPr algn="ctr" eaLnBrk="1" hangingPunct="1">
              <a:defRPr/>
            </a:pPr>
            <a:endParaRPr lang="ru-RU" sz="2400">
              <a:latin typeface="Arial" panose="020B0604020202020204" pitchFamily="34" charset="0"/>
            </a:endParaRPr>
          </a:p>
        </p:txBody>
      </p:sp>
      <p:sp>
        <p:nvSpPr>
          <p:cNvPr id="6" name="TextBox 12"/>
          <p:cNvSpPr txBox="1">
            <a:spLocks noChangeArrowheads="1"/>
          </p:cNvSpPr>
          <p:nvPr/>
        </p:nvSpPr>
        <p:spPr bwMode="auto">
          <a:xfrm>
            <a:off x="0" y="873581"/>
            <a:ext cx="4062412" cy="338554"/>
          </a:xfrm>
          <a:prstGeom prst="rect">
            <a:avLst/>
          </a:prstGeom>
          <a:noFill/>
          <a:ln w="9525">
            <a:noFill/>
            <a:miter lim="800000"/>
            <a:headEnd/>
            <a:tailEnd/>
          </a:ln>
        </p:spPr>
        <p:txBody>
          <a:bodyPr>
            <a:spAutoFit/>
          </a:bodyPr>
          <a:lstStyle/>
          <a:p>
            <a:pPr algn="ctr" eaLnBrk="1" hangingPunct="1"/>
            <a:r>
              <a:rPr lang="ru-RU" altLang="ru-RU" sz="1600" b="1" dirty="0" err="1" smtClean="0">
                <a:latin typeface="Tahoma" pitchFamily="34" charset="0"/>
                <a:ea typeface="Tahoma" pitchFamily="34" charset="0"/>
                <a:cs typeface="Tahoma" pitchFamily="34" charset="0"/>
              </a:rPr>
              <a:t>Бэк</a:t>
            </a:r>
            <a:r>
              <a:rPr lang="ru-RU" altLang="ru-RU" sz="1600" b="1" dirty="0" smtClean="0">
                <a:latin typeface="Tahoma" pitchFamily="34" charset="0"/>
                <a:ea typeface="Tahoma" pitchFamily="34" charset="0"/>
                <a:cs typeface="Tahoma" pitchFamily="34" charset="0"/>
              </a:rPr>
              <a:t>–офисная система</a:t>
            </a:r>
            <a:endParaRPr lang="ru-RU" altLang="ru-RU" sz="1600" b="1" dirty="0">
              <a:latin typeface="Tahoma" pitchFamily="34" charset="0"/>
              <a:ea typeface="Tahoma" pitchFamily="34" charset="0"/>
              <a:cs typeface="Tahoma" pitchFamily="34" charset="0"/>
            </a:endParaRPr>
          </a:p>
        </p:txBody>
      </p:sp>
      <p:sp>
        <p:nvSpPr>
          <p:cNvPr id="7" name="TextBox 25"/>
          <p:cNvSpPr txBox="1">
            <a:spLocks noChangeArrowheads="1"/>
          </p:cNvSpPr>
          <p:nvPr/>
        </p:nvSpPr>
        <p:spPr bwMode="auto">
          <a:xfrm>
            <a:off x="5771693" y="866266"/>
            <a:ext cx="3167482" cy="338554"/>
          </a:xfrm>
          <a:prstGeom prst="rect">
            <a:avLst/>
          </a:prstGeom>
          <a:noFill/>
          <a:ln w="9525">
            <a:noFill/>
            <a:miter lim="800000"/>
            <a:headEnd/>
            <a:tailEnd/>
          </a:ln>
        </p:spPr>
        <p:txBody>
          <a:bodyPr wrap="square">
            <a:spAutoFit/>
          </a:bodyPr>
          <a:lstStyle/>
          <a:p>
            <a:pPr algn="ctr" eaLnBrk="1" hangingPunct="1"/>
            <a:r>
              <a:rPr lang="ru-RU" altLang="ru-RU" sz="1600" b="1" dirty="0" err="1">
                <a:latin typeface="Tahoma" pitchFamily="34" charset="0"/>
                <a:ea typeface="Tahoma" pitchFamily="34" charset="0"/>
                <a:cs typeface="Tahoma" pitchFamily="34" charset="0"/>
              </a:rPr>
              <a:t>Фронт-офисные</a:t>
            </a:r>
            <a:r>
              <a:rPr lang="ru-RU" altLang="ru-RU" sz="1600" dirty="0">
                <a:latin typeface="Tahoma" pitchFamily="34" charset="0"/>
                <a:ea typeface="Tahoma" pitchFamily="34" charset="0"/>
                <a:cs typeface="Tahoma" pitchFamily="34" charset="0"/>
              </a:rPr>
              <a:t> </a:t>
            </a:r>
            <a:r>
              <a:rPr lang="ru-RU" altLang="ru-RU" sz="1600" dirty="0" smtClean="0">
                <a:latin typeface="Tahoma" pitchFamily="34" charset="0"/>
                <a:ea typeface="Tahoma" pitchFamily="34" charset="0"/>
                <a:cs typeface="Tahoma" pitchFamily="34" charset="0"/>
              </a:rPr>
              <a:t> </a:t>
            </a:r>
            <a:r>
              <a:rPr lang="ru-RU" altLang="ru-RU" sz="1600" b="1" dirty="0" smtClean="0">
                <a:latin typeface="Tahoma" pitchFamily="34" charset="0"/>
                <a:ea typeface="Tahoma" pitchFamily="34" charset="0"/>
                <a:cs typeface="Tahoma" pitchFamily="34" charset="0"/>
              </a:rPr>
              <a:t>системы</a:t>
            </a:r>
            <a:endParaRPr lang="ru-RU" altLang="ru-RU" sz="1600" b="1" dirty="0">
              <a:latin typeface="Tahoma" pitchFamily="34" charset="0"/>
              <a:ea typeface="Tahoma" pitchFamily="34" charset="0"/>
              <a:cs typeface="Tahoma" pitchFamily="34" charset="0"/>
            </a:endParaRPr>
          </a:p>
        </p:txBody>
      </p:sp>
      <p:sp>
        <p:nvSpPr>
          <p:cNvPr id="8" name="Двойная стрелка влево/вправо 7"/>
          <p:cNvSpPr/>
          <p:nvPr/>
        </p:nvSpPr>
        <p:spPr bwMode="auto">
          <a:xfrm>
            <a:off x="3628339" y="2363269"/>
            <a:ext cx="1992746" cy="887877"/>
          </a:xfrm>
          <a:prstGeom prst="leftRightArrow">
            <a:avLst/>
          </a:prstGeom>
          <a:solidFill>
            <a:srgbClr val="FFC0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eaLnBrk="1" hangingPunct="1">
              <a:defRPr/>
            </a:pPr>
            <a:r>
              <a:rPr lang="ru-RU" sz="1400" b="1" dirty="0">
                <a:solidFill>
                  <a:srgbClr val="FF0000"/>
                </a:solidFill>
                <a:latin typeface="+mn-lt"/>
              </a:rPr>
              <a:t>обмен</a:t>
            </a:r>
          </a:p>
          <a:p>
            <a:pPr algn="ctr" eaLnBrk="1" hangingPunct="1">
              <a:defRPr/>
            </a:pPr>
            <a:r>
              <a:rPr lang="ru-RU" sz="1400" b="1" dirty="0">
                <a:solidFill>
                  <a:srgbClr val="FF0000"/>
                </a:solidFill>
                <a:latin typeface="+mn-lt"/>
              </a:rPr>
              <a:t>данными</a:t>
            </a:r>
          </a:p>
        </p:txBody>
      </p:sp>
      <p:sp>
        <p:nvSpPr>
          <p:cNvPr id="9" name="Прямоугольник 1"/>
          <p:cNvSpPr>
            <a:spLocks noChangeArrowheads="1"/>
          </p:cNvSpPr>
          <p:nvPr/>
        </p:nvSpPr>
        <p:spPr bwMode="auto">
          <a:xfrm>
            <a:off x="649122" y="2160536"/>
            <a:ext cx="2794000" cy="646331"/>
          </a:xfrm>
          <a:prstGeom prst="rect">
            <a:avLst/>
          </a:prstGeom>
          <a:noFill/>
          <a:ln w="9525">
            <a:noFill/>
            <a:miter lim="800000"/>
            <a:headEnd/>
            <a:tailEnd/>
          </a:ln>
        </p:spPr>
        <p:txBody>
          <a:bodyPr>
            <a:spAutoFit/>
          </a:bodyPr>
          <a:lstStyle/>
          <a:p>
            <a:pPr eaLnBrk="1" hangingPunct="1"/>
            <a:r>
              <a:rPr lang="ru-RU" altLang="ru-RU" dirty="0">
                <a:latin typeface="Tahoma" pitchFamily="34" charset="0"/>
                <a:ea typeface="Tahoma" pitchFamily="34" charset="0"/>
                <a:cs typeface="Tahoma" pitchFamily="34" charset="0"/>
              </a:rPr>
              <a:t>«1С-Рейтинг: Общепит для Казахстана» </a:t>
            </a:r>
          </a:p>
        </p:txBody>
      </p:sp>
      <p:sp>
        <p:nvSpPr>
          <p:cNvPr id="10" name="Текст 1"/>
          <p:cNvSpPr txBox="1">
            <a:spLocks/>
          </p:cNvSpPr>
          <p:nvPr/>
        </p:nvSpPr>
        <p:spPr bwMode="auto">
          <a:xfrm>
            <a:off x="5837238" y="1396758"/>
            <a:ext cx="3306762" cy="329228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1313" indent="-341313">
              <a:spcBef>
                <a:spcPct val="20000"/>
              </a:spcBef>
              <a:buChar char="•"/>
              <a:defRPr sz="3200">
                <a:solidFill>
                  <a:schemeClr val="tx1"/>
                </a:solidFill>
                <a:latin typeface="Microsoft Sans Serif" panose="020B0604020202020204" pitchFamily="34" charset="0"/>
              </a:defRPr>
            </a:lvl1pPr>
            <a:lvl2pPr marL="341313" indent="-341313">
              <a:spcBef>
                <a:spcPct val="20000"/>
              </a:spcBef>
              <a:buChar char="–"/>
              <a:defRPr sz="2800">
                <a:solidFill>
                  <a:schemeClr val="tx1"/>
                </a:solidFill>
                <a:latin typeface="Microsoft Sans Serif" panose="020B0604020202020204" pitchFamily="34" charset="0"/>
              </a:defRPr>
            </a:lvl2pPr>
            <a:lvl3pPr marL="1373188" indent="-342900">
              <a:spcBef>
                <a:spcPct val="20000"/>
              </a:spcBef>
              <a:buChar char="•"/>
              <a:defRPr sz="2400">
                <a:solidFill>
                  <a:schemeClr val="tx1"/>
                </a:solidFill>
                <a:latin typeface="Microsoft Sans Serif" panose="020B0604020202020204" pitchFamily="34" charset="0"/>
              </a:defRPr>
            </a:lvl3pPr>
            <a:lvl4pPr marL="1655763" indent="-342900">
              <a:spcBef>
                <a:spcPct val="20000"/>
              </a:spcBef>
              <a:buChar char="–"/>
              <a:defRPr sz="2000">
                <a:solidFill>
                  <a:schemeClr val="tx1"/>
                </a:solidFill>
                <a:latin typeface="Microsoft Sans Serif" panose="020B0604020202020204" pitchFamily="34" charset="0"/>
              </a:defRPr>
            </a:lvl4pPr>
            <a:lvl5pPr marL="2057400" indent="-228600">
              <a:spcBef>
                <a:spcPct val="20000"/>
              </a:spcBef>
              <a:buChar char="»"/>
              <a:defRPr sz="2000">
                <a:solidFill>
                  <a:schemeClr val="tx1"/>
                </a:solidFill>
                <a:latin typeface="Microsoft Sans Serif" panose="020B0604020202020204" pitchFamily="34" charset="0"/>
              </a:defRPr>
            </a:lvl5pPr>
            <a:lvl6pPr marL="2514600" indent="-228600" fontAlgn="base">
              <a:spcBef>
                <a:spcPct val="20000"/>
              </a:spcBef>
              <a:spcAft>
                <a:spcPct val="0"/>
              </a:spcAft>
              <a:buChar char="»"/>
              <a:defRPr sz="2000">
                <a:solidFill>
                  <a:schemeClr val="tx1"/>
                </a:solidFill>
                <a:latin typeface="Microsoft Sans Serif" panose="020B0604020202020204" pitchFamily="34" charset="0"/>
              </a:defRPr>
            </a:lvl6pPr>
            <a:lvl7pPr marL="2971800" indent="-228600" fontAlgn="base">
              <a:spcBef>
                <a:spcPct val="20000"/>
              </a:spcBef>
              <a:spcAft>
                <a:spcPct val="0"/>
              </a:spcAft>
              <a:buChar char="»"/>
              <a:defRPr sz="2000">
                <a:solidFill>
                  <a:schemeClr val="tx1"/>
                </a:solidFill>
                <a:latin typeface="Microsoft Sans Serif" panose="020B0604020202020204" pitchFamily="34" charset="0"/>
              </a:defRPr>
            </a:lvl7pPr>
            <a:lvl8pPr marL="3429000" indent="-228600" fontAlgn="base">
              <a:spcBef>
                <a:spcPct val="20000"/>
              </a:spcBef>
              <a:spcAft>
                <a:spcPct val="0"/>
              </a:spcAft>
              <a:buChar char="»"/>
              <a:defRPr sz="2000">
                <a:solidFill>
                  <a:schemeClr val="tx1"/>
                </a:solidFill>
                <a:latin typeface="Microsoft Sans Serif" panose="020B0604020202020204" pitchFamily="34" charset="0"/>
              </a:defRPr>
            </a:lvl8pPr>
            <a:lvl9pPr marL="3886200" indent="-228600" fontAlgn="base">
              <a:spcBef>
                <a:spcPct val="20000"/>
              </a:spcBef>
              <a:spcAft>
                <a:spcPct val="0"/>
              </a:spcAft>
              <a:buChar char="»"/>
              <a:defRPr sz="2000">
                <a:solidFill>
                  <a:schemeClr val="tx1"/>
                </a:solidFill>
                <a:latin typeface="Microsoft Sans Serif" panose="020B0604020202020204" pitchFamily="34" charset="0"/>
              </a:defRPr>
            </a:lvl9pPr>
          </a:lstStyle>
          <a:p>
            <a:pPr>
              <a:buFont typeface="Wingdings" pitchFamily="2" charset="2"/>
              <a:buChar char="Ø"/>
              <a:defRPr/>
            </a:pPr>
            <a:r>
              <a:rPr lang="ru-RU" altLang="ru-RU" sz="1600" dirty="0" smtClean="0">
                <a:latin typeface="Tahoma" pitchFamily="34" charset="0"/>
                <a:ea typeface="Tahoma" pitchFamily="34" charset="0"/>
                <a:cs typeface="Tahoma" pitchFamily="34" charset="0"/>
              </a:rPr>
              <a:t>«1С-Рейтинг: Ресторан»</a:t>
            </a:r>
          </a:p>
          <a:p>
            <a:pPr>
              <a:buFont typeface="Wingdings" pitchFamily="2" charset="2"/>
              <a:buChar char="Ø"/>
              <a:defRPr/>
            </a:pPr>
            <a:endParaRPr lang="ru-RU" altLang="ru-RU" sz="1600" dirty="0" smtClean="0">
              <a:latin typeface="Tahoma" pitchFamily="34" charset="0"/>
              <a:ea typeface="Tahoma" pitchFamily="34" charset="0"/>
              <a:cs typeface="Tahoma" pitchFamily="34" charset="0"/>
            </a:endParaRPr>
          </a:p>
          <a:p>
            <a:pPr>
              <a:buFont typeface="Wingdings" pitchFamily="2" charset="2"/>
              <a:buChar char="Ø"/>
              <a:defRPr/>
            </a:pPr>
            <a:r>
              <a:rPr lang="ru-RU" altLang="ru-RU" sz="1600" dirty="0" smtClean="0">
                <a:latin typeface="Tahoma" pitchFamily="34" charset="0"/>
                <a:ea typeface="Tahoma" pitchFamily="34" charset="0"/>
                <a:cs typeface="Tahoma" pitchFamily="34" charset="0"/>
              </a:rPr>
              <a:t>«1С:Ресторан»</a:t>
            </a:r>
          </a:p>
          <a:p>
            <a:pPr lvl="1">
              <a:buFont typeface="Wingdings" pitchFamily="2" charset="2"/>
              <a:buChar char="Ø"/>
              <a:defRPr/>
            </a:pPr>
            <a:endParaRPr lang="ru-RU" altLang="ru-RU" sz="1600" dirty="0" smtClean="0">
              <a:latin typeface="Tahoma" pitchFamily="34" charset="0"/>
              <a:ea typeface="Tahoma" pitchFamily="34" charset="0"/>
              <a:cs typeface="Tahoma" pitchFamily="34" charset="0"/>
            </a:endParaRPr>
          </a:p>
          <a:p>
            <a:pPr lvl="1">
              <a:buFont typeface="Wingdings" pitchFamily="2" charset="2"/>
              <a:buChar char="Ø"/>
              <a:defRPr/>
            </a:pPr>
            <a:r>
              <a:rPr lang="ru-RU" altLang="ru-RU" sz="1600" dirty="0" smtClean="0">
                <a:latin typeface="Tahoma" pitchFamily="34" charset="0"/>
                <a:ea typeface="Tahoma" pitchFamily="34" charset="0"/>
                <a:cs typeface="Tahoma" pitchFamily="34" charset="0"/>
              </a:rPr>
              <a:t>«1С-Рарус: Ресторан + Бар + Кафе»</a:t>
            </a:r>
          </a:p>
          <a:p>
            <a:pPr marL="0" lvl="1" indent="0">
              <a:buFont typeface="Wingdings" pitchFamily="2" charset="2"/>
              <a:buChar char="Ø"/>
              <a:defRPr/>
            </a:pPr>
            <a:endParaRPr lang="ru-RU" altLang="ru-RU" sz="1600" dirty="0" smtClean="0">
              <a:latin typeface="Tahoma" pitchFamily="34" charset="0"/>
              <a:ea typeface="Tahoma" pitchFamily="34" charset="0"/>
              <a:cs typeface="Tahoma" pitchFamily="34" charset="0"/>
            </a:endParaRPr>
          </a:p>
          <a:p>
            <a:pPr lvl="1">
              <a:buFont typeface="Wingdings" pitchFamily="2" charset="2"/>
              <a:buChar char="Ø"/>
              <a:defRPr/>
            </a:pPr>
            <a:r>
              <a:rPr lang="ru-RU" altLang="ru-RU" sz="1600" dirty="0" smtClean="0">
                <a:latin typeface="Tahoma" pitchFamily="34" charset="0"/>
                <a:ea typeface="Tahoma" pitchFamily="34" charset="0"/>
                <a:cs typeface="Tahoma" pitchFamily="34" charset="0"/>
              </a:rPr>
              <a:t>«</a:t>
            </a:r>
            <a:r>
              <a:rPr lang="en-US" altLang="ru-RU" sz="1600" dirty="0" smtClean="0">
                <a:latin typeface="Tahoma" pitchFamily="34" charset="0"/>
                <a:ea typeface="Tahoma" pitchFamily="34" charset="0"/>
                <a:cs typeface="Tahoma" pitchFamily="34" charset="0"/>
              </a:rPr>
              <a:t>R-Keeper v6</a:t>
            </a:r>
            <a:r>
              <a:rPr lang="ru-RU" altLang="ru-RU" sz="1600" dirty="0" smtClean="0">
                <a:latin typeface="Tahoma" pitchFamily="34" charset="0"/>
                <a:ea typeface="Tahoma" pitchFamily="34" charset="0"/>
                <a:cs typeface="Tahoma" pitchFamily="34" charset="0"/>
              </a:rPr>
              <a:t>»</a:t>
            </a:r>
          </a:p>
          <a:p>
            <a:pPr lvl="1">
              <a:buFont typeface="Wingdings" pitchFamily="2" charset="2"/>
              <a:buChar char="Ø"/>
              <a:defRPr/>
            </a:pPr>
            <a:endParaRPr lang="ru-RU" altLang="ru-RU" sz="1600" dirty="0" smtClean="0">
              <a:latin typeface="Tahoma" pitchFamily="34" charset="0"/>
              <a:ea typeface="Tahoma" pitchFamily="34" charset="0"/>
              <a:cs typeface="Tahoma" pitchFamily="34" charset="0"/>
            </a:endParaRPr>
          </a:p>
          <a:p>
            <a:pPr lvl="1">
              <a:buFont typeface="Wingdings" pitchFamily="2" charset="2"/>
              <a:buChar char="Ø"/>
              <a:defRPr/>
            </a:pPr>
            <a:r>
              <a:rPr lang="ru-RU" altLang="ru-RU" sz="1600" dirty="0" smtClean="0">
                <a:latin typeface="Tahoma" pitchFamily="34" charset="0"/>
                <a:ea typeface="Tahoma" pitchFamily="34" charset="0"/>
                <a:cs typeface="Tahoma" pitchFamily="34" charset="0"/>
              </a:rPr>
              <a:t>ККМ - </a:t>
            </a:r>
            <a:r>
              <a:rPr lang="ru-RU" altLang="ru-RU" sz="1600" dirty="0" err="1" smtClean="0">
                <a:latin typeface="Tahoma" pitchFamily="34" charset="0"/>
                <a:ea typeface="Tahoma" pitchFamily="34" charset="0"/>
                <a:cs typeface="Tahoma" pitchFamily="34" charset="0"/>
              </a:rPr>
              <a:t>Off-Line</a:t>
            </a:r>
            <a:endParaRPr lang="ru-RU" altLang="ru-RU" sz="1600" dirty="0" smtClean="0">
              <a:latin typeface="Tahoma" pitchFamily="34" charset="0"/>
              <a:ea typeface="Tahoma" pitchFamily="34" charset="0"/>
              <a:cs typeface="Tahoma" pitchFamily="34" charset="0"/>
            </a:endParaRPr>
          </a:p>
          <a:p>
            <a:pPr>
              <a:buFont typeface="Wingdings" pitchFamily="2" charset="2"/>
              <a:buChar char="Ø"/>
              <a:defRPr/>
            </a:pPr>
            <a:endParaRPr lang="ru-RU" altLang="ru-RU" sz="1600" dirty="0" smtClean="0">
              <a:latin typeface="Tahoma" pitchFamily="34" charset="0"/>
              <a:ea typeface="Tahoma" pitchFamily="34" charset="0"/>
              <a:cs typeface="Tahoma" pitchFamily="34" charset="0"/>
            </a:endParaRPr>
          </a:p>
          <a:p>
            <a:pPr>
              <a:buFont typeface="Wingdings" pitchFamily="2" charset="2"/>
              <a:buChar char="Ø"/>
              <a:defRPr/>
            </a:pPr>
            <a:endParaRPr lang="ru-RU" altLang="ru-RU" sz="1600" dirty="0" smtClean="0">
              <a:latin typeface="Tahoma" pitchFamily="34" charset="0"/>
              <a:ea typeface="Tahoma" pitchFamily="34" charset="0"/>
              <a:cs typeface="Tahoma" pitchFamily="34" charset="0"/>
            </a:endParaRPr>
          </a:p>
          <a:p>
            <a:pPr>
              <a:buFont typeface="Wingdings" pitchFamily="2" charset="2"/>
              <a:buChar char="Ø"/>
              <a:defRPr/>
            </a:pPr>
            <a:endParaRPr lang="ru-RU" altLang="ru-RU" sz="1600" dirty="0" smtClean="0">
              <a:latin typeface="Tahoma" pitchFamily="34" charset="0"/>
              <a:ea typeface="Tahoma" pitchFamily="34" charset="0"/>
              <a:cs typeface="Tahoma" pitchFamily="34" charset="0"/>
            </a:endParaRPr>
          </a:p>
          <a:p>
            <a:pPr>
              <a:buFont typeface="Wingdings" pitchFamily="2" charset="2"/>
              <a:buChar char="Ø"/>
              <a:defRPr/>
            </a:pPr>
            <a:endParaRPr lang="ru-RU" altLang="ru-RU" sz="1600" dirty="0" smtClean="0">
              <a:latin typeface="Tahoma" pitchFamily="34" charset="0"/>
              <a:ea typeface="Tahoma" pitchFamily="34" charset="0"/>
              <a:cs typeface="Tahoma" pitchFamily="34" charset="0"/>
            </a:endParaRPr>
          </a:p>
          <a:p>
            <a:pPr>
              <a:buFont typeface="Wingdings" pitchFamily="2" charset="2"/>
              <a:buChar char="Ø"/>
              <a:defRPr/>
            </a:pPr>
            <a:r>
              <a:rPr lang="ru-RU" altLang="ru-RU" sz="1600" dirty="0" smtClean="0">
                <a:latin typeface="Tahoma" pitchFamily="34" charset="0"/>
                <a:ea typeface="Tahoma" pitchFamily="34" charset="0"/>
                <a:cs typeface="Tahoma" pitchFamily="34" charset="0"/>
              </a:rPr>
              <a:t> </a:t>
            </a:r>
          </a:p>
          <a:p>
            <a:pPr>
              <a:buFont typeface="Wingdings" pitchFamily="2" charset="2"/>
              <a:buChar char="Ø"/>
              <a:defRPr/>
            </a:pPr>
            <a:endParaRPr lang="ru-RU" altLang="ru-RU" sz="1600" dirty="0" smtClean="0">
              <a:latin typeface="Tahoma" pitchFamily="34" charset="0"/>
              <a:ea typeface="Tahoma" pitchFamily="34" charset="0"/>
              <a:cs typeface="Tahoma" pitchFamily="34" charset="0"/>
            </a:endParaRPr>
          </a:p>
          <a:p>
            <a:pPr>
              <a:buFont typeface="Wingdings" pitchFamily="2" charset="2"/>
              <a:buChar char="Ø"/>
              <a:defRPr/>
            </a:pPr>
            <a:endParaRPr lang="ru-RU" altLang="ru-RU" sz="16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Варианты поставок</a:t>
            </a:r>
            <a:endParaRPr lang="ru-RU" dirty="0"/>
          </a:p>
        </p:txBody>
      </p:sp>
      <p:sp>
        <p:nvSpPr>
          <p:cNvPr id="4" name="Текст 1"/>
          <p:cNvSpPr txBox="1">
            <a:spLocks noGrp="1"/>
          </p:cNvSpPr>
          <p:nvPr>
            <p:ph type="subTitle" idx="1"/>
          </p:nvPr>
        </p:nvSpPr>
        <p:spPr bwMode="auto">
          <a:xfrm>
            <a:off x="480060" y="848563"/>
            <a:ext cx="8214360" cy="3870598"/>
          </a:xfrm>
          <a:prstGeom prst="rect">
            <a:avLst/>
          </a:prstGeom>
          <a:noFill/>
          <a:ln w="9525">
            <a:noFill/>
            <a:miter lim="800000"/>
            <a:headEnd/>
            <a:tailEnd/>
          </a:ln>
        </p:spPr>
        <p:txBody>
          <a:bodyPr/>
          <a:lstStyle/>
          <a:p>
            <a:pPr>
              <a:spcBef>
                <a:spcPct val="20000"/>
              </a:spcBef>
              <a:spcAft>
                <a:spcPts val="600"/>
              </a:spcAft>
            </a:pPr>
            <a:r>
              <a:rPr lang="ru-RU" altLang="ru-RU" sz="1600" dirty="0"/>
              <a:t>Основная поставка 1С-Рейтинг: Общепит для Казахстана. Включает платформу 1С:Предприятие </a:t>
            </a:r>
            <a:r>
              <a:rPr lang="ru-RU" altLang="ru-RU" sz="1600" dirty="0" smtClean="0"/>
              <a:t>8</a:t>
            </a:r>
          </a:p>
          <a:p>
            <a:pPr>
              <a:spcBef>
                <a:spcPct val="20000"/>
              </a:spcBef>
              <a:spcAft>
                <a:spcPts val="600"/>
              </a:spcAft>
              <a:buFont typeface="Wingdings" pitchFamily="2" charset="2"/>
              <a:buChar char="Ø"/>
            </a:pPr>
            <a:r>
              <a:rPr lang="ru-RU" altLang="ru-RU" sz="1600" dirty="0" smtClean="0"/>
              <a:t> включает </a:t>
            </a:r>
            <a:r>
              <a:rPr lang="ru-RU" altLang="ru-RU" sz="1600" dirty="0"/>
              <a:t>платформу «1С:Предприятие 8» и конфигурацию «1С-Рейтинг: Общепит для Казахстана»</a:t>
            </a:r>
          </a:p>
          <a:p>
            <a:pPr marL="0" lvl="1">
              <a:spcBef>
                <a:spcPct val="20000"/>
              </a:spcBef>
              <a:spcAft>
                <a:spcPts val="600"/>
              </a:spcAft>
              <a:buFontTx/>
              <a:buBlip>
                <a:blip r:embed="rId2"/>
              </a:buBlip>
            </a:pPr>
            <a:endParaRPr lang="ru-RU" altLang="ru-RU" sz="1600" dirty="0"/>
          </a:p>
          <a:p>
            <a:pPr>
              <a:spcBef>
                <a:spcPct val="20000"/>
              </a:spcBef>
              <a:spcAft>
                <a:spcPts val="600"/>
              </a:spcAft>
            </a:pPr>
            <a:r>
              <a:rPr lang="ru-RU" altLang="ru-RU" sz="1600" dirty="0"/>
              <a:t>Программный продукт 1С-Рейтинг: Общепит для Казахстана. Базовая версия:</a:t>
            </a:r>
          </a:p>
          <a:p>
            <a:pPr marL="0" lvl="1" algn="l">
              <a:spcBef>
                <a:spcPct val="20000"/>
              </a:spcBef>
              <a:spcAft>
                <a:spcPts val="600"/>
              </a:spcAft>
              <a:buFont typeface="Wingdings" pitchFamily="2" charset="2"/>
              <a:buChar char="Ø"/>
            </a:pPr>
            <a:r>
              <a:rPr lang="ru-RU" altLang="ru-RU" sz="1600" dirty="0" smtClean="0"/>
              <a:t> включает </a:t>
            </a:r>
            <a:r>
              <a:rPr lang="ru-RU" altLang="ru-RU" sz="1600" dirty="0"/>
              <a:t>в себя платформу «1С:Предприятие 8» и конфигурацию «1С-Рейтинг: Общепит для Казахстана» с ограничениями по функционалу;</a:t>
            </a:r>
            <a:endParaRPr lang="en-US" altLang="ru-RU" sz="1600" dirty="0"/>
          </a:p>
          <a:p>
            <a:pPr marL="0" lvl="1" algn="l">
              <a:spcBef>
                <a:spcPct val="20000"/>
              </a:spcBef>
              <a:spcAft>
                <a:spcPts val="600"/>
              </a:spcAft>
              <a:buFont typeface="Wingdings" pitchFamily="2" charset="2"/>
              <a:buChar char="Ø"/>
            </a:pPr>
            <a:r>
              <a:rPr lang="ru-RU" altLang="ru-RU" sz="1600" dirty="0" smtClean="0"/>
              <a:t> может </a:t>
            </a:r>
            <a:r>
              <a:rPr lang="ru-RU" altLang="ru-RU" sz="1600" dirty="0"/>
              <a:t>использоваться на одном компьютере в один момент времени;</a:t>
            </a:r>
            <a:endParaRPr lang="en-US" altLang="ru-RU" sz="1600" dirty="0"/>
          </a:p>
          <a:p>
            <a:pPr marL="0" lvl="1" algn="l">
              <a:spcBef>
                <a:spcPct val="20000"/>
              </a:spcBef>
              <a:spcAft>
                <a:spcPts val="600"/>
              </a:spcAft>
              <a:buFont typeface="Wingdings" pitchFamily="2" charset="2"/>
              <a:buChar char="Ø"/>
            </a:pPr>
            <a:r>
              <a:rPr lang="ru-RU" altLang="ru-RU" sz="1600" dirty="0" smtClean="0"/>
              <a:t> не </a:t>
            </a:r>
            <a:r>
              <a:rPr lang="ru-RU" altLang="ru-RU" sz="1600" dirty="0"/>
              <a:t>предназначен для использования с клиентскими лицензиями «1С:Предприятия 8», увеличивающими количество рабочих мест, а также с лицензией на сервер «1С:Предприятия 8».</a:t>
            </a:r>
          </a:p>
          <a:p>
            <a:pPr>
              <a:spcBef>
                <a:spcPct val="20000"/>
              </a:spcBef>
              <a:spcAft>
                <a:spcPts val="600"/>
              </a:spcAft>
              <a:buFontTx/>
              <a:buChar char="•"/>
            </a:pPr>
            <a:endParaRPr lang="ru-RU" altLang="ru-RU" sz="1600" dirty="0"/>
          </a:p>
          <a:p>
            <a:pPr>
              <a:spcBef>
                <a:spcPct val="20000"/>
              </a:spcBef>
              <a:spcAft>
                <a:spcPts val="600"/>
              </a:spcAft>
            </a:pPr>
            <a:endParaRPr lang="ru-RU" altLang="ru-RU" sz="1600" dirty="0"/>
          </a:p>
          <a:p>
            <a:pPr eaLnBrk="1" hangingPunct="1">
              <a:spcBef>
                <a:spcPct val="20000"/>
              </a:spcBef>
              <a:spcAft>
                <a:spcPts val="600"/>
              </a:spcAft>
            </a:pPr>
            <a:endParaRPr lang="ru-RU" altLang="ru-RU" sz="1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Варианты поставки</a:t>
            </a:r>
            <a:endParaRPr lang="ru-RU" dirty="0"/>
          </a:p>
        </p:txBody>
      </p:sp>
      <p:sp>
        <p:nvSpPr>
          <p:cNvPr id="4" name="Текст 1"/>
          <p:cNvSpPr txBox="1">
            <a:spLocks/>
          </p:cNvSpPr>
          <p:nvPr/>
        </p:nvSpPr>
        <p:spPr bwMode="auto">
          <a:xfrm>
            <a:off x="171171" y="1013155"/>
            <a:ext cx="3983038" cy="367588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000" indent="-342000" algn="l" rtl="0" eaLnBrk="0" fontAlgn="base" hangingPunct="0">
              <a:spcBef>
                <a:spcPct val="20000"/>
              </a:spcBef>
              <a:spcAft>
                <a:spcPct val="0"/>
              </a:spcAft>
              <a:buFontTx/>
              <a:buBlip>
                <a:blip r:embed="rId2"/>
              </a:buBlip>
              <a:defRPr lang="ru-RU" sz="2000" b="1" kern="1200">
                <a:solidFill>
                  <a:srgbClr val="794D2D"/>
                </a:solidFill>
                <a:latin typeface="Arial" pitchFamily="34" charset="0"/>
                <a:ea typeface="+mj-ea"/>
                <a:cs typeface="Arial" pitchFamily="34" charset="0"/>
              </a:defRPr>
            </a:lvl1pPr>
            <a:lvl2pPr marL="741600" indent="-284400" algn="l" rtl="0" eaLnBrk="0" fontAlgn="base" hangingPunct="0">
              <a:spcBef>
                <a:spcPct val="20000"/>
              </a:spcBef>
              <a:spcAft>
                <a:spcPct val="0"/>
              </a:spcAft>
              <a:buFontTx/>
              <a:buBlip>
                <a:blip r:embed="rId3"/>
              </a:buBlip>
              <a:defRPr lang="ru-RU" sz="2000" b="1" kern="1200">
                <a:solidFill>
                  <a:srgbClr val="794D2D"/>
                </a:solidFill>
                <a:latin typeface="Arial" pitchFamily="34" charset="0"/>
                <a:ea typeface="+mn-ea"/>
                <a:cs typeface="Arial" pitchFamily="34" charset="0"/>
              </a:defRPr>
            </a:lvl2pPr>
            <a:lvl3pPr marL="1373188" indent="-342900" algn="l" rtl="0" eaLnBrk="0" fontAlgn="base" hangingPunct="0">
              <a:spcBef>
                <a:spcPct val="20000"/>
              </a:spcBef>
              <a:spcAft>
                <a:spcPct val="0"/>
              </a:spcAft>
              <a:buBlip>
                <a:blip r:embed="rId4"/>
              </a:buBlip>
              <a:defRPr lang="ru-RU" sz="2000" b="1" kern="1200" dirty="0">
                <a:solidFill>
                  <a:srgbClr val="003399"/>
                </a:solidFill>
                <a:latin typeface="Arial" pitchFamily="34" charset="0"/>
                <a:ea typeface="+mn-ea"/>
                <a:cs typeface="Arial" pitchFamily="34" charset="0"/>
              </a:defRPr>
            </a:lvl3pPr>
            <a:lvl4pPr marL="1655763" indent="-342900" algn="l" rtl="0" eaLnBrk="0" fontAlgn="base" hangingPunct="0">
              <a:spcBef>
                <a:spcPct val="20000"/>
              </a:spcBef>
              <a:spcAft>
                <a:spcPct val="0"/>
              </a:spcAft>
              <a:buClr>
                <a:srgbClr val="482400"/>
              </a:buClr>
              <a:buFont typeface="Arial" panose="020B0604020202020204" pitchFamily="34" charset="0"/>
              <a:buChar char="•"/>
              <a:defRPr lang="ru-RU" sz="1600" kern="1200" dirty="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ru-RU" sz="16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defRPr/>
            </a:pPr>
            <a:r>
              <a:rPr altLang="ru-RU" sz="1800" b="0" dirty="0" err="1" smtClean="0">
                <a:solidFill>
                  <a:schemeClr val="tx1"/>
                </a:solidFill>
                <a:latin typeface="Tahoma" pitchFamily="34" charset="0"/>
                <a:ea typeface="Tahoma" pitchFamily="34" charset="0"/>
                <a:cs typeface="Tahoma" pitchFamily="34" charset="0"/>
              </a:rPr>
              <a:t>Конфигурация</a:t>
            </a:r>
            <a:r>
              <a:rPr altLang="ru-RU" sz="1800" b="0" dirty="0" smtClean="0">
                <a:solidFill>
                  <a:schemeClr val="tx1"/>
                </a:solidFill>
                <a:latin typeface="Tahoma" pitchFamily="34" charset="0"/>
                <a:ea typeface="Tahoma" pitchFamily="34" charset="0"/>
                <a:cs typeface="Tahoma" pitchFamily="34" charset="0"/>
              </a:rPr>
              <a:t> </a:t>
            </a:r>
            <a:r>
              <a:rPr altLang="ru-RU" sz="1800" b="0" dirty="0" smtClean="0">
                <a:solidFill>
                  <a:schemeClr val="tx1"/>
                </a:solidFill>
                <a:latin typeface="Tahoma" pitchFamily="34" charset="0"/>
                <a:ea typeface="Tahoma" pitchFamily="34" charset="0"/>
                <a:cs typeface="Tahoma" pitchFamily="34" charset="0"/>
              </a:rPr>
              <a:t>1С-Рейтинг</a:t>
            </a:r>
            <a:r>
              <a:rPr altLang="ru-RU" sz="1800" b="0" dirty="0">
                <a:solidFill>
                  <a:schemeClr val="tx1"/>
                </a:solidFill>
                <a:latin typeface="Tahoma" pitchFamily="34" charset="0"/>
                <a:ea typeface="Tahoma" pitchFamily="34" charset="0"/>
                <a:cs typeface="Tahoma" pitchFamily="34" charset="0"/>
              </a:rPr>
              <a:t>: </a:t>
            </a:r>
            <a:r>
              <a:rPr altLang="ru-RU" sz="1800" b="0" dirty="0" smtClean="0">
                <a:solidFill>
                  <a:schemeClr val="tx1"/>
                </a:solidFill>
                <a:latin typeface="Tahoma" pitchFamily="34" charset="0"/>
                <a:ea typeface="Tahoma" pitchFamily="34" charset="0"/>
                <a:cs typeface="Tahoma" pitchFamily="34" charset="0"/>
              </a:rPr>
              <a:t>Общепит </a:t>
            </a:r>
            <a:r>
              <a:rPr altLang="ru-RU" sz="1800" b="0" dirty="0" err="1" smtClean="0">
                <a:solidFill>
                  <a:schemeClr val="tx1"/>
                </a:solidFill>
                <a:latin typeface="Tahoma" pitchFamily="34" charset="0"/>
                <a:ea typeface="Tahoma" pitchFamily="34" charset="0"/>
                <a:cs typeface="Tahoma" pitchFamily="34" charset="0"/>
              </a:rPr>
              <a:t>для</a:t>
            </a:r>
            <a:r>
              <a:rPr altLang="ru-RU" sz="1800" b="0" dirty="0" smtClean="0">
                <a:solidFill>
                  <a:schemeClr val="tx1"/>
                </a:solidFill>
                <a:latin typeface="Tahoma" pitchFamily="34" charset="0"/>
                <a:ea typeface="Tahoma" pitchFamily="34" charset="0"/>
                <a:cs typeface="Tahoma" pitchFamily="34" charset="0"/>
              </a:rPr>
              <a:t> </a:t>
            </a:r>
            <a:r>
              <a:rPr altLang="ru-RU" sz="1800" b="0" dirty="0" err="1" smtClean="0">
                <a:solidFill>
                  <a:schemeClr val="tx1"/>
                </a:solidFill>
                <a:latin typeface="Tahoma" pitchFamily="34" charset="0"/>
                <a:ea typeface="Tahoma" pitchFamily="34" charset="0"/>
                <a:cs typeface="Tahoma" pitchFamily="34" charset="0"/>
              </a:rPr>
              <a:t>Казахстана</a:t>
            </a:r>
            <a:endParaRPr altLang="ru-RU" sz="1800" b="0" dirty="0">
              <a:solidFill>
                <a:schemeClr val="tx1"/>
              </a:solidFill>
              <a:latin typeface="Tahoma" pitchFamily="34" charset="0"/>
              <a:ea typeface="Tahoma" pitchFamily="34" charset="0"/>
              <a:cs typeface="Tahoma" pitchFamily="34" charset="0"/>
            </a:endParaRPr>
          </a:p>
          <a:p>
            <a:pPr marL="0" indent="0">
              <a:spcAft>
                <a:spcPts val="600"/>
              </a:spcAft>
              <a:buFont typeface="Wingdings" pitchFamily="2" charset="2"/>
              <a:buChar char="Ø"/>
              <a:defRPr/>
            </a:pPr>
            <a:r>
              <a:rPr altLang="ru-RU" sz="1800" b="0" dirty="0" smtClean="0">
                <a:solidFill>
                  <a:schemeClr val="tx1"/>
                </a:solidFill>
                <a:latin typeface="Tahoma" pitchFamily="34" charset="0"/>
                <a:ea typeface="Tahoma" pitchFamily="34" charset="0"/>
                <a:cs typeface="Tahoma" pitchFamily="34" charset="0"/>
              </a:rPr>
              <a:t> </a:t>
            </a:r>
            <a:r>
              <a:rPr altLang="ru-RU" sz="1800" b="0" dirty="0" err="1" smtClean="0">
                <a:solidFill>
                  <a:schemeClr val="tx1"/>
                </a:solidFill>
                <a:latin typeface="Tahoma" pitchFamily="34" charset="0"/>
                <a:ea typeface="Tahoma" pitchFamily="34" charset="0"/>
                <a:cs typeface="Tahoma" pitchFamily="34" charset="0"/>
              </a:rPr>
              <a:t>необходимо</a:t>
            </a:r>
            <a:r>
              <a:rPr altLang="ru-RU" sz="1800" b="0" dirty="0" smtClean="0">
                <a:solidFill>
                  <a:schemeClr val="tx1"/>
                </a:solidFill>
                <a:latin typeface="Tahoma" pitchFamily="34" charset="0"/>
                <a:ea typeface="Tahoma" pitchFamily="34" charset="0"/>
                <a:cs typeface="Tahoma" pitchFamily="34" charset="0"/>
              </a:rPr>
              <a:t> </a:t>
            </a:r>
            <a:r>
              <a:rPr altLang="ru-RU" sz="1800" b="0" dirty="0" smtClean="0">
                <a:solidFill>
                  <a:schemeClr val="tx1"/>
                </a:solidFill>
                <a:latin typeface="Tahoma" pitchFamily="34" charset="0"/>
                <a:ea typeface="Tahoma" pitchFamily="34" charset="0"/>
                <a:cs typeface="Tahoma" pitchFamily="34" charset="0"/>
              </a:rPr>
              <a:t>наличие типового решения «Бухгалтерия </a:t>
            </a:r>
            <a:r>
              <a:rPr altLang="ru-RU" sz="1800" b="0" dirty="0">
                <a:solidFill>
                  <a:schemeClr val="tx1"/>
                </a:solidFill>
                <a:latin typeface="Tahoma" pitchFamily="34" charset="0"/>
                <a:ea typeface="Tahoma" pitchFamily="34" charset="0"/>
                <a:cs typeface="Tahoma" pitchFamily="34" charset="0"/>
              </a:rPr>
              <a:t>для Казахстана</a:t>
            </a:r>
            <a:r>
              <a:rPr altLang="ru-RU" sz="1800" b="0" dirty="0" smtClean="0">
                <a:solidFill>
                  <a:schemeClr val="tx1"/>
                </a:solidFill>
                <a:latin typeface="Tahoma" pitchFamily="34" charset="0"/>
                <a:ea typeface="Tahoma" pitchFamily="34" charset="0"/>
                <a:cs typeface="Tahoma" pitchFamily="34" charset="0"/>
              </a:rPr>
              <a:t>»</a:t>
            </a:r>
            <a:endParaRPr altLang="ru-RU" sz="1800" b="0" dirty="0">
              <a:solidFill>
                <a:schemeClr val="tx1"/>
              </a:solidFill>
              <a:latin typeface="Tahoma" pitchFamily="34" charset="0"/>
              <a:ea typeface="Tahoma" pitchFamily="34" charset="0"/>
              <a:cs typeface="Tahoma" pitchFamily="34" charset="0"/>
            </a:endParaRPr>
          </a:p>
          <a:p>
            <a:pPr marL="0" indent="0">
              <a:spcAft>
                <a:spcPts val="600"/>
              </a:spcAft>
              <a:defRPr/>
            </a:pPr>
            <a:endParaRPr altLang="ru-RU" sz="1800" b="0" dirty="0" smtClean="0">
              <a:solidFill>
                <a:schemeClr val="tx1"/>
              </a:solidFill>
              <a:latin typeface="Tahoma" pitchFamily="34" charset="0"/>
              <a:ea typeface="Tahoma" pitchFamily="34" charset="0"/>
              <a:cs typeface="Tahoma" pitchFamily="34" charset="0"/>
            </a:endParaRPr>
          </a:p>
          <a:p>
            <a:pPr marL="0" indent="0">
              <a:spcAft>
                <a:spcPts val="600"/>
              </a:spcAft>
              <a:buNone/>
              <a:defRPr/>
            </a:pPr>
            <a:r>
              <a:rPr altLang="ru-RU" sz="1800" b="0" dirty="0" err="1" smtClean="0">
                <a:solidFill>
                  <a:schemeClr val="tx1"/>
                </a:solidFill>
                <a:latin typeface="Tahoma" pitchFamily="34" charset="0"/>
                <a:ea typeface="Tahoma" pitchFamily="34" charset="0"/>
                <a:cs typeface="Tahoma" pitchFamily="34" charset="0"/>
              </a:rPr>
              <a:t>Д</a:t>
            </a:r>
            <a:r>
              <a:rPr altLang="ru-RU" sz="1800" b="0" dirty="0" err="1" smtClean="0">
                <a:solidFill>
                  <a:schemeClr val="tx1"/>
                </a:solidFill>
                <a:latin typeface="Tahoma" pitchFamily="34" charset="0"/>
                <a:ea typeface="Tahoma" pitchFamily="34" charset="0"/>
                <a:cs typeface="Tahoma" pitchFamily="34" charset="0"/>
              </a:rPr>
              <a:t>ополнительные</a:t>
            </a:r>
            <a:r>
              <a:rPr altLang="ru-RU" sz="1800" b="0" dirty="0" smtClean="0">
                <a:solidFill>
                  <a:schemeClr val="tx1"/>
                </a:solidFill>
                <a:latin typeface="Tahoma" pitchFamily="34" charset="0"/>
                <a:ea typeface="Tahoma" pitchFamily="34" charset="0"/>
                <a:cs typeface="Tahoma" pitchFamily="34" charset="0"/>
              </a:rPr>
              <a:t> </a:t>
            </a:r>
            <a:r>
              <a:rPr altLang="ru-RU" sz="1800" b="0" dirty="0" err="1" smtClean="0">
                <a:solidFill>
                  <a:schemeClr val="tx1"/>
                </a:solidFill>
                <a:latin typeface="Tahoma" pitchFamily="34" charset="0"/>
                <a:ea typeface="Tahoma" pitchFamily="34" charset="0"/>
                <a:cs typeface="Tahoma" pitchFamily="34" charset="0"/>
              </a:rPr>
              <a:t>лицензии</a:t>
            </a:r>
            <a:endParaRPr altLang="ru-RU" sz="1800" b="0" dirty="0" smtClean="0">
              <a:solidFill>
                <a:schemeClr val="tx1"/>
              </a:solidFill>
              <a:latin typeface="Tahoma" pitchFamily="34" charset="0"/>
              <a:ea typeface="Tahoma" pitchFamily="34" charset="0"/>
              <a:cs typeface="Tahoma" pitchFamily="34" charset="0"/>
            </a:endParaRPr>
          </a:p>
          <a:p>
            <a:pPr marL="0" indent="0">
              <a:spcAft>
                <a:spcPts val="600"/>
              </a:spcAft>
              <a:buFont typeface="Wingdings" pitchFamily="2" charset="2"/>
              <a:buChar char="Ø"/>
              <a:defRPr/>
            </a:pPr>
            <a:r>
              <a:rPr altLang="ru-RU" sz="1800" b="0" dirty="0" smtClean="0">
                <a:solidFill>
                  <a:schemeClr val="tx1"/>
                </a:solidFill>
                <a:latin typeface="Tahoma" pitchFamily="34" charset="0"/>
                <a:ea typeface="Tahoma" pitchFamily="34" charset="0"/>
                <a:cs typeface="Tahoma" pitchFamily="34" charset="0"/>
              </a:rPr>
              <a:t> </a:t>
            </a:r>
            <a:r>
              <a:rPr altLang="ru-RU" sz="1800" b="0" dirty="0" err="1" smtClean="0">
                <a:solidFill>
                  <a:schemeClr val="tx1"/>
                </a:solidFill>
                <a:latin typeface="Tahoma" pitchFamily="34" charset="0"/>
                <a:ea typeface="Tahoma" pitchFamily="34" charset="0"/>
                <a:cs typeface="Tahoma" pitchFamily="34" charset="0"/>
              </a:rPr>
              <a:t>на</a:t>
            </a:r>
            <a:r>
              <a:rPr altLang="ru-RU" sz="1800" b="0" dirty="0" smtClean="0">
                <a:solidFill>
                  <a:schemeClr val="tx1"/>
                </a:solidFill>
                <a:latin typeface="Tahoma" pitchFamily="34" charset="0"/>
                <a:ea typeface="Tahoma" pitchFamily="34" charset="0"/>
                <a:cs typeface="Tahoma" pitchFamily="34" charset="0"/>
              </a:rPr>
              <a:t> </a:t>
            </a:r>
            <a:r>
              <a:rPr altLang="ru-RU" sz="1800" b="0" dirty="0" smtClean="0">
                <a:solidFill>
                  <a:schemeClr val="tx1"/>
                </a:solidFill>
                <a:latin typeface="Tahoma" pitchFamily="34" charset="0"/>
                <a:ea typeface="Tahoma" pitchFamily="34" charset="0"/>
                <a:cs typeface="Tahoma" pitchFamily="34" charset="0"/>
              </a:rPr>
              <a:t>1 </a:t>
            </a:r>
            <a:r>
              <a:rPr altLang="ru-RU" sz="1800" b="0" dirty="0" err="1" smtClean="0">
                <a:solidFill>
                  <a:schemeClr val="tx1"/>
                </a:solidFill>
                <a:latin typeface="Tahoma" pitchFamily="34" charset="0"/>
                <a:ea typeface="Tahoma" pitchFamily="34" charset="0"/>
                <a:cs typeface="Tahoma" pitchFamily="34" charset="0"/>
              </a:rPr>
              <a:t>рабочее</a:t>
            </a:r>
            <a:r>
              <a:rPr altLang="ru-RU" sz="1800" b="0" dirty="0" smtClean="0">
                <a:solidFill>
                  <a:schemeClr val="tx1"/>
                </a:solidFill>
                <a:latin typeface="Tahoma" pitchFamily="34" charset="0"/>
                <a:ea typeface="Tahoma" pitchFamily="34" charset="0"/>
                <a:cs typeface="Tahoma" pitchFamily="34" charset="0"/>
              </a:rPr>
              <a:t> </a:t>
            </a:r>
            <a:r>
              <a:rPr altLang="ru-RU" sz="1800" b="0" dirty="0" err="1" smtClean="0">
                <a:solidFill>
                  <a:schemeClr val="tx1"/>
                </a:solidFill>
                <a:latin typeface="Tahoma" pitchFamily="34" charset="0"/>
                <a:ea typeface="Tahoma" pitchFamily="34" charset="0"/>
                <a:cs typeface="Tahoma" pitchFamily="34" charset="0"/>
              </a:rPr>
              <a:t>место</a:t>
            </a:r>
            <a:endParaRPr altLang="ru-RU" sz="1800" b="0" dirty="0" smtClean="0">
              <a:solidFill>
                <a:schemeClr val="tx1"/>
              </a:solidFill>
              <a:latin typeface="Tahoma" pitchFamily="34" charset="0"/>
              <a:ea typeface="Tahoma" pitchFamily="34" charset="0"/>
              <a:cs typeface="Tahoma" pitchFamily="34" charset="0"/>
            </a:endParaRPr>
          </a:p>
          <a:p>
            <a:pPr marL="0" indent="0">
              <a:spcAft>
                <a:spcPts val="600"/>
              </a:spcAft>
              <a:buFont typeface="Wingdings" pitchFamily="2" charset="2"/>
              <a:buChar char="Ø"/>
              <a:defRPr/>
            </a:pPr>
            <a:r>
              <a:rPr altLang="ru-RU" sz="1800" b="0" dirty="0" smtClean="0">
                <a:solidFill>
                  <a:schemeClr val="tx1"/>
                </a:solidFill>
                <a:latin typeface="Tahoma" pitchFamily="34" charset="0"/>
                <a:ea typeface="Tahoma" pitchFamily="34" charset="0"/>
                <a:cs typeface="Tahoma" pitchFamily="34" charset="0"/>
              </a:rPr>
              <a:t> </a:t>
            </a:r>
            <a:r>
              <a:rPr altLang="ru-RU" sz="1800" b="0" dirty="0" err="1" smtClean="0">
                <a:solidFill>
                  <a:schemeClr val="tx1"/>
                </a:solidFill>
                <a:latin typeface="Tahoma" pitchFamily="34" charset="0"/>
                <a:ea typeface="Tahoma" pitchFamily="34" charset="0"/>
                <a:cs typeface="Tahoma" pitchFamily="34" charset="0"/>
              </a:rPr>
              <a:t>на</a:t>
            </a:r>
            <a:r>
              <a:rPr altLang="ru-RU" sz="1800" b="0" dirty="0" smtClean="0">
                <a:solidFill>
                  <a:schemeClr val="tx1"/>
                </a:solidFill>
                <a:latin typeface="Tahoma" pitchFamily="34" charset="0"/>
                <a:ea typeface="Tahoma" pitchFamily="34" charset="0"/>
                <a:cs typeface="Tahoma" pitchFamily="34" charset="0"/>
              </a:rPr>
              <a:t> </a:t>
            </a:r>
            <a:r>
              <a:rPr altLang="ru-RU" sz="1800" b="0" dirty="0">
                <a:solidFill>
                  <a:schemeClr val="tx1"/>
                </a:solidFill>
                <a:latin typeface="Tahoma" pitchFamily="34" charset="0"/>
                <a:ea typeface="Tahoma" pitchFamily="34" charset="0"/>
                <a:cs typeface="Tahoma" pitchFamily="34" charset="0"/>
              </a:rPr>
              <a:t>5 </a:t>
            </a:r>
            <a:r>
              <a:rPr altLang="ru-RU" sz="1800" b="0" dirty="0" err="1">
                <a:solidFill>
                  <a:schemeClr val="tx1"/>
                </a:solidFill>
                <a:latin typeface="Tahoma" pitchFamily="34" charset="0"/>
                <a:ea typeface="Tahoma" pitchFamily="34" charset="0"/>
                <a:cs typeface="Tahoma" pitchFamily="34" charset="0"/>
              </a:rPr>
              <a:t>рабочих</a:t>
            </a:r>
            <a:r>
              <a:rPr altLang="ru-RU" sz="1800" b="0" dirty="0">
                <a:solidFill>
                  <a:schemeClr val="tx1"/>
                </a:solidFill>
                <a:latin typeface="Tahoma" pitchFamily="34" charset="0"/>
                <a:ea typeface="Tahoma" pitchFamily="34" charset="0"/>
                <a:cs typeface="Tahoma" pitchFamily="34" charset="0"/>
              </a:rPr>
              <a:t> </a:t>
            </a:r>
            <a:r>
              <a:rPr altLang="ru-RU" sz="1800" b="0" dirty="0" err="1" smtClean="0">
                <a:solidFill>
                  <a:schemeClr val="tx1"/>
                </a:solidFill>
                <a:latin typeface="Tahoma" pitchFamily="34" charset="0"/>
                <a:ea typeface="Tahoma" pitchFamily="34" charset="0"/>
                <a:cs typeface="Tahoma" pitchFamily="34" charset="0"/>
              </a:rPr>
              <a:t>мест</a:t>
            </a:r>
            <a:endParaRPr altLang="ru-RU" sz="1800" b="0" dirty="0" smtClean="0">
              <a:solidFill>
                <a:schemeClr val="tx1"/>
              </a:solidFill>
              <a:latin typeface="Tahoma" pitchFamily="34" charset="0"/>
              <a:ea typeface="Tahoma" pitchFamily="34" charset="0"/>
              <a:cs typeface="Tahoma" pitchFamily="34" charset="0"/>
            </a:endParaRPr>
          </a:p>
          <a:p>
            <a:pPr marL="0" indent="0">
              <a:spcAft>
                <a:spcPts val="600"/>
              </a:spcAft>
              <a:buFont typeface="Wingdings" pitchFamily="2" charset="2"/>
              <a:buChar char="Ø"/>
              <a:defRPr/>
            </a:pPr>
            <a:r>
              <a:rPr altLang="ru-RU" sz="1800" b="0" dirty="0" smtClean="0">
                <a:solidFill>
                  <a:schemeClr val="tx1"/>
                </a:solidFill>
                <a:latin typeface="Tahoma" pitchFamily="34" charset="0"/>
                <a:ea typeface="Tahoma" pitchFamily="34" charset="0"/>
                <a:cs typeface="Tahoma" pitchFamily="34" charset="0"/>
              </a:rPr>
              <a:t> </a:t>
            </a:r>
            <a:r>
              <a:rPr altLang="ru-RU" sz="1800" b="0" dirty="0" err="1" smtClean="0">
                <a:solidFill>
                  <a:schemeClr val="tx1"/>
                </a:solidFill>
                <a:latin typeface="Tahoma" pitchFamily="34" charset="0"/>
                <a:ea typeface="Tahoma" pitchFamily="34" charset="0"/>
                <a:cs typeface="Tahoma" pitchFamily="34" charset="0"/>
              </a:rPr>
              <a:t>на</a:t>
            </a:r>
            <a:r>
              <a:rPr altLang="ru-RU" sz="1800" b="0" dirty="0" smtClean="0">
                <a:solidFill>
                  <a:schemeClr val="tx1"/>
                </a:solidFill>
                <a:latin typeface="Tahoma" pitchFamily="34" charset="0"/>
                <a:ea typeface="Tahoma" pitchFamily="34" charset="0"/>
                <a:cs typeface="Tahoma" pitchFamily="34" charset="0"/>
              </a:rPr>
              <a:t> </a:t>
            </a:r>
            <a:r>
              <a:rPr altLang="ru-RU" sz="1800" b="0" dirty="0">
                <a:solidFill>
                  <a:schemeClr val="tx1"/>
                </a:solidFill>
                <a:latin typeface="Tahoma" pitchFamily="34" charset="0"/>
                <a:ea typeface="Tahoma" pitchFamily="34" charset="0"/>
                <a:cs typeface="Tahoma" pitchFamily="34" charset="0"/>
              </a:rPr>
              <a:t>10 рабочих </a:t>
            </a:r>
            <a:r>
              <a:rPr altLang="ru-RU" sz="1800" b="0" dirty="0" smtClean="0">
                <a:solidFill>
                  <a:schemeClr val="tx1"/>
                </a:solidFill>
                <a:latin typeface="Tahoma" pitchFamily="34" charset="0"/>
                <a:ea typeface="Tahoma" pitchFamily="34" charset="0"/>
                <a:cs typeface="Tahoma" pitchFamily="34" charset="0"/>
              </a:rPr>
              <a:t>мест</a:t>
            </a:r>
            <a:endParaRPr altLang="ru-RU" sz="1800" b="0" dirty="0">
              <a:solidFill>
                <a:schemeClr val="tx1"/>
              </a:solidFill>
              <a:latin typeface="Tahoma" pitchFamily="34" charset="0"/>
              <a:ea typeface="Tahoma" pitchFamily="34" charset="0"/>
              <a:cs typeface="Tahoma" pitchFamily="34" charset="0"/>
            </a:endParaRPr>
          </a:p>
          <a:p>
            <a:pPr marL="0" indent="0">
              <a:spcAft>
                <a:spcPts val="600"/>
              </a:spcAft>
              <a:buFontTx/>
              <a:buNone/>
              <a:defRPr/>
            </a:pPr>
            <a:endParaRPr sz="1800" b="0" dirty="0" smtClean="0">
              <a:solidFill>
                <a:schemeClr val="tx1"/>
              </a:solidFill>
              <a:latin typeface="Tahoma" pitchFamily="34" charset="0"/>
              <a:ea typeface="Tahoma" pitchFamily="34" charset="0"/>
              <a:cs typeface="Tahoma" pitchFamily="34" charset="0"/>
            </a:endParaRPr>
          </a:p>
          <a:p>
            <a:pPr marL="0" indent="0">
              <a:spcAft>
                <a:spcPts val="600"/>
              </a:spcAft>
              <a:buFontTx/>
              <a:buNone/>
              <a:defRPr/>
            </a:pPr>
            <a:endParaRPr sz="1800" b="0" dirty="0" smtClean="0">
              <a:solidFill>
                <a:schemeClr val="tx1"/>
              </a:solidFill>
              <a:latin typeface="Tahoma" pitchFamily="34" charset="0"/>
              <a:ea typeface="Tahoma" pitchFamily="34" charset="0"/>
              <a:cs typeface="Tahoma" pitchFamily="34" charset="0"/>
            </a:endParaRPr>
          </a:p>
          <a:p>
            <a:pPr marL="0" indent="0" eaLnBrk="1" hangingPunct="1">
              <a:spcAft>
                <a:spcPts val="600"/>
              </a:spcAft>
              <a:buFontTx/>
              <a:buNone/>
              <a:defRPr/>
            </a:pPr>
            <a:endParaRPr sz="1800" b="0" dirty="0" smtClean="0">
              <a:solidFill>
                <a:schemeClr val="tx1"/>
              </a:solidFill>
              <a:latin typeface="Tahoma" pitchFamily="34" charset="0"/>
              <a:ea typeface="Tahoma" pitchFamily="34" charset="0"/>
              <a:cs typeface="Tahoma" pitchFamily="34" charset="0"/>
            </a:endParaRPr>
          </a:p>
        </p:txBody>
      </p:sp>
      <p:sp>
        <p:nvSpPr>
          <p:cNvPr id="5" name="Текст 1"/>
          <p:cNvSpPr txBox="1">
            <a:spLocks/>
          </p:cNvSpPr>
          <p:nvPr/>
        </p:nvSpPr>
        <p:spPr bwMode="auto">
          <a:xfrm>
            <a:off x="4924146" y="1400505"/>
            <a:ext cx="4048125" cy="31369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000" indent="-342000" algn="l" rtl="0" eaLnBrk="0" fontAlgn="base" hangingPunct="0">
              <a:spcBef>
                <a:spcPct val="20000"/>
              </a:spcBef>
              <a:spcAft>
                <a:spcPct val="0"/>
              </a:spcAft>
              <a:buFontTx/>
              <a:buBlip>
                <a:blip r:embed="rId2"/>
              </a:buBlip>
              <a:defRPr lang="ru-RU" sz="2000" b="1" kern="1200">
                <a:solidFill>
                  <a:srgbClr val="794D2D"/>
                </a:solidFill>
                <a:latin typeface="Arial" pitchFamily="34" charset="0"/>
                <a:ea typeface="+mj-ea"/>
                <a:cs typeface="Arial" pitchFamily="34" charset="0"/>
              </a:defRPr>
            </a:lvl1pPr>
            <a:lvl2pPr marL="741600" indent="-284400" algn="l" rtl="0" eaLnBrk="0" fontAlgn="base" hangingPunct="0">
              <a:spcBef>
                <a:spcPct val="20000"/>
              </a:spcBef>
              <a:spcAft>
                <a:spcPct val="0"/>
              </a:spcAft>
              <a:buFontTx/>
              <a:buBlip>
                <a:blip r:embed="rId3"/>
              </a:buBlip>
              <a:defRPr lang="ru-RU" sz="2000" b="1" kern="1200">
                <a:solidFill>
                  <a:srgbClr val="794D2D"/>
                </a:solidFill>
                <a:latin typeface="Arial" pitchFamily="34" charset="0"/>
                <a:ea typeface="+mn-ea"/>
                <a:cs typeface="Arial" pitchFamily="34" charset="0"/>
              </a:defRPr>
            </a:lvl2pPr>
            <a:lvl3pPr marL="1373188" indent="-342900" algn="l" rtl="0" eaLnBrk="0" fontAlgn="base" hangingPunct="0">
              <a:spcBef>
                <a:spcPct val="20000"/>
              </a:spcBef>
              <a:spcAft>
                <a:spcPct val="0"/>
              </a:spcAft>
              <a:buBlip>
                <a:blip r:embed="rId4"/>
              </a:buBlip>
              <a:defRPr lang="ru-RU" sz="2000" b="1" kern="1200" dirty="0">
                <a:solidFill>
                  <a:srgbClr val="003399"/>
                </a:solidFill>
                <a:latin typeface="Arial" pitchFamily="34" charset="0"/>
                <a:ea typeface="+mn-ea"/>
                <a:cs typeface="Arial" pitchFamily="34" charset="0"/>
              </a:defRPr>
            </a:lvl3pPr>
            <a:lvl4pPr marL="1655763" indent="-342900" algn="l" rtl="0" eaLnBrk="0" fontAlgn="base" hangingPunct="0">
              <a:spcBef>
                <a:spcPct val="20000"/>
              </a:spcBef>
              <a:spcAft>
                <a:spcPct val="0"/>
              </a:spcAft>
              <a:buClr>
                <a:srgbClr val="482400"/>
              </a:buClr>
              <a:buFont typeface="Arial" panose="020B0604020202020204" pitchFamily="34" charset="0"/>
              <a:buChar char="•"/>
              <a:defRPr lang="ru-RU" sz="1600" kern="1200" dirty="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ru-RU" sz="16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SzPct val="140000"/>
              <a:buFont typeface="Wingdings" pitchFamily="2" charset="2"/>
              <a:buChar char="Ø"/>
              <a:defRPr/>
            </a:pPr>
            <a:r>
              <a:rPr altLang="ru-RU" sz="1800" b="0" dirty="0" smtClean="0">
                <a:solidFill>
                  <a:schemeClr val="tx1"/>
                </a:solidFill>
                <a:latin typeface="Tahoma" pitchFamily="34" charset="0"/>
                <a:ea typeface="Tahoma" pitchFamily="34" charset="0"/>
                <a:cs typeface="Tahoma" pitchFamily="34" charset="0"/>
              </a:rPr>
              <a:t> Не входит платформа и дополнительные лицензии на платформу «1С:Предприятие 8»</a:t>
            </a:r>
          </a:p>
          <a:p>
            <a:pPr marL="0" lvl="1" indent="0">
              <a:buSzPct val="140000"/>
              <a:buFont typeface="Wingdings" pitchFamily="2" charset="2"/>
              <a:buChar char="Ø"/>
              <a:defRPr/>
            </a:pPr>
            <a:endParaRPr altLang="ru-RU" sz="1800" b="0" dirty="0" smtClean="0">
              <a:solidFill>
                <a:schemeClr val="tx1"/>
              </a:solidFill>
              <a:latin typeface="Tahoma" pitchFamily="34" charset="0"/>
              <a:ea typeface="Tahoma" pitchFamily="34" charset="0"/>
              <a:cs typeface="Tahoma" pitchFamily="34" charset="0"/>
            </a:endParaRPr>
          </a:p>
          <a:p>
            <a:pPr marL="0" lvl="1" indent="0">
              <a:buSzPct val="140000"/>
              <a:buFont typeface="Wingdings" pitchFamily="2" charset="2"/>
              <a:buChar char="Ø"/>
              <a:defRPr/>
            </a:pPr>
            <a:r>
              <a:rPr sz="1800" b="0" dirty="0" smtClean="0">
                <a:solidFill>
                  <a:schemeClr val="tx1"/>
                </a:solidFill>
                <a:latin typeface="Tahoma" pitchFamily="34" charset="0"/>
                <a:ea typeface="Tahoma" pitchFamily="34" charset="0"/>
                <a:cs typeface="Tahoma" pitchFamily="34" charset="0"/>
              </a:rPr>
              <a:t> Для </a:t>
            </a:r>
            <a:r>
              <a:rPr sz="1800" b="0" dirty="0">
                <a:solidFill>
                  <a:schemeClr val="tx1"/>
                </a:solidFill>
                <a:latin typeface="Tahoma" pitchFamily="34" charset="0"/>
                <a:ea typeface="Tahoma" pitchFamily="34" charset="0"/>
                <a:cs typeface="Tahoma" pitchFamily="34" charset="0"/>
              </a:rPr>
              <a:t>расширения количества рабочих мест пользователи </a:t>
            </a:r>
            <a:r>
              <a:rPr sz="1800" b="0" dirty="0" smtClean="0">
                <a:solidFill>
                  <a:schemeClr val="tx1"/>
                </a:solidFill>
                <a:latin typeface="Tahoma" pitchFamily="34" charset="0"/>
                <a:ea typeface="Tahoma" pitchFamily="34" charset="0"/>
                <a:cs typeface="Tahoma" pitchFamily="34" charset="0"/>
              </a:rPr>
              <a:t>могут </a:t>
            </a:r>
            <a:r>
              <a:rPr sz="1800" b="0" dirty="0">
                <a:solidFill>
                  <a:schemeClr val="tx1"/>
                </a:solidFill>
                <a:latin typeface="Tahoma" pitchFamily="34" charset="0"/>
                <a:ea typeface="Tahoma" pitchFamily="34" charset="0"/>
                <a:cs typeface="Tahoma" pitchFamily="34" charset="0"/>
              </a:rPr>
              <a:t>приобрести необходимое количество дополнительных </a:t>
            </a:r>
            <a:r>
              <a:rPr sz="1800" b="0" dirty="0" smtClean="0">
                <a:solidFill>
                  <a:schemeClr val="tx1"/>
                </a:solidFill>
                <a:latin typeface="Tahoma" pitchFamily="34" charset="0"/>
                <a:ea typeface="Tahoma" pitchFamily="34" charset="0"/>
                <a:cs typeface="Tahoma" pitchFamily="34" charset="0"/>
              </a:rPr>
              <a:t>лицензий </a:t>
            </a:r>
            <a:r>
              <a:rPr sz="1800" b="0" dirty="0">
                <a:solidFill>
                  <a:schemeClr val="tx1"/>
                </a:solidFill>
                <a:latin typeface="Tahoma" pitchFamily="34" charset="0"/>
                <a:ea typeface="Tahoma" pitchFamily="34" charset="0"/>
                <a:cs typeface="Tahoma" pitchFamily="34" charset="0"/>
              </a:rPr>
              <a:t>на </a:t>
            </a:r>
            <a:r>
              <a:rPr sz="1800" b="0" dirty="0" smtClean="0">
                <a:solidFill>
                  <a:schemeClr val="tx1"/>
                </a:solidFill>
                <a:latin typeface="Tahoma" pitchFamily="34" charset="0"/>
                <a:ea typeface="Tahoma" pitchFamily="34" charset="0"/>
                <a:cs typeface="Tahoma" pitchFamily="34" charset="0"/>
              </a:rPr>
              <a:t>конфигурацию и </a:t>
            </a:r>
            <a:r>
              <a:rPr sz="1800" b="0" dirty="0">
                <a:solidFill>
                  <a:schemeClr val="tx1"/>
                </a:solidFill>
                <a:latin typeface="Tahoma" pitchFamily="34" charset="0"/>
                <a:ea typeface="Tahoma" pitchFamily="34" charset="0"/>
                <a:cs typeface="Tahoma" pitchFamily="34" charset="0"/>
              </a:rPr>
              <a:t>на платформу «1С:Предприятие 8</a:t>
            </a:r>
            <a:r>
              <a:rPr sz="1800" b="0" dirty="0" smtClean="0">
                <a:solidFill>
                  <a:schemeClr val="tx1"/>
                </a:solidFill>
                <a:latin typeface="Tahoma" pitchFamily="34" charset="0"/>
                <a:ea typeface="Tahoma" pitchFamily="34" charset="0"/>
                <a:cs typeface="Tahoma" pitchFamily="34" charset="0"/>
              </a:rPr>
              <a:t>»</a:t>
            </a:r>
          </a:p>
          <a:p>
            <a:pPr marL="0" indent="0">
              <a:buFont typeface="Wingdings" pitchFamily="2" charset="2"/>
              <a:buChar char="Ø"/>
              <a:defRPr/>
            </a:pPr>
            <a:endParaRPr sz="1800" b="0" dirty="0" smtClean="0">
              <a:solidFill>
                <a:schemeClr val="tx1"/>
              </a:solidFill>
              <a:latin typeface="Tahoma" pitchFamily="34" charset="0"/>
              <a:ea typeface="Tahoma" pitchFamily="34" charset="0"/>
              <a:cs typeface="Tahoma" pitchFamily="34" charset="0"/>
            </a:endParaRPr>
          </a:p>
          <a:p>
            <a:pPr marL="0" indent="0" eaLnBrk="1" hangingPunct="1">
              <a:spcAft>
                <a:spcPts val="600"/>
              </a:spcAft>
              <a:buFont typeface="Wingdings" pitchFamily="2" charset="2"/>
              <a:buChar char="Ø"/>
              <a:defRPr/>
            </a:pPr>
            <a:endParaRPr sz="1800" b="0" dirty="0" smtClean="0">
              <a:solidFill>
                <a:schemeClr val="tx1"/>
              </a:solidFill>
              <a:latin typeface="Tahoma" pitchFamily="34" charset="0"/>
              <a:ea typeface="Tahoma" pitchFamily="34" charset="0"/>
              <a:cs typeface="Tahoma" pitchFamily="34" charset="0"/>
            </a:endParaRPr>
          </a:p>
        </p:txBody>
      </p:sp>
      <p:sp>
        <p:nvSpPr>
          <p:cNvPr id="6" name="Нашивка 12"/>
          <p:cNvSpPr>
            <a:spLocks noChangeArrowheads="1"/>
          </p:cNvSpPr>
          <p:nvPr/>
        </p:nvSpPr>
        <p:spPr bwMode="auto">
          <a:xfrm>
            <a:off x="3984346" y="1581480"/>
            <a:ext cx="600075" cy="2605088"/>
          </a:xfrm>
          <a:prstGeom prst="chevron">
            <a:avLst>
              <a:gd name="adj" fmla="val 50000"/>
            </a:avLst>
          </a:prstGeom>
          <a:solidFill>
            <a:srgbClr val="FFC000"/>
          </a:solidFill>
          <a:ln w="9525" algn="ctr">
            <a:solidFill>
              <a:srgbClr val="FFC000"/>
            </a:solidFill>
            <a:round/>
            <a:headEnd/>
            <a:tailEnd/>
          </a:ln>
          <a:effectLst/>
        </p:spPr>
        <p:txBody>
          <a:bodyPr wrap="none" anchor="ctr"/>
          <a:lstStyle/>
          <a:p>
            <a:pPr algn="ctr" eaLnBrk="1" hangingPunct="1"/>
            <a:endParaRPr lang="ru-RU" altLang="ru-RU" sz="1600">
              <a:latin typeface="Tahoma" pitchFamily="34" charset="0"/>
              <a:ea typeface="Tahoma" pitchFamily="34" charset="0"/>
              <a:cs typeface="Tahom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Позиционирование рабочих мест</a:t>
            </a:r>
            <a:endParaRPr lang="ru-RU" dirty="0"/>
          </a:p>
        </p:txBody>
      </p:sp>
      <p:sp>
        <p:nvSpPr>
          <p:cNvPr id="4" name="Загнутый угол 3"/>
          <p:cNvSpPr/>
          <p:nvPr/>
        </p:nvSpPr>
        <p:spPr bwMode="auto">
          <a:xfrm>
            <a:off x="725209" y="1286156"/>
            <a:ext cx="2791198" cy="3514444"/>
          </a:xfrm>
          <a:prstGeom prst="foldedCorner">
            <a:avLst/>
          </a:prstGeom>
          <a:noFill/>
          <a:ln w="19050">
            <a:solidFill>
              <a:schemeClr val="bg1">
                <a:lumMod val="50000"/>
              </a:schemeClr>
            </a:solidFill>
            <a:prstDash val="sysDash"/>
          </a:ln>
          <a:effectLst/>
          <a:extLst/>
        </p:spPr>
        <p:txBody>
          <a:bodyPr wrap="none" anchor="ctr"/>
          <a:lstStyle/>
          <a:p>
            <a:pPr algn="ctr" eaLnBrk="1" hangingPunct="1">
              <a:defRPr/>
            </a:pPr>
            <a:endParaRPr lang="ru-RU" sz="2400">
              <a:latin typeface="Arial" panose="020B0604020202020204" pitchFamily="34" charset="0"/>
            </a:endParaRPr>
          </a:p>
        </p:txBody>
      </p:sp>
      <p:pic>
        <p:nvPicPr>
          <p:cNvPr id="5" name="Picture 2" descr="http://www.chip.ua/wp-content/uploads/2013/08/desktop-computer.jpg"/>
          <p:cNvPicPr>
            <a:picLocks noChangeAspect="1" noChangeArrowheads="1"/>
          </p:cNvPicPr>
          <p:nvPr/>
        </p:nvPicPr>
        <p:blipFill>
          <a:blip r:embed="rId2" cstate="print"/>
          <a:srcRect/>
          <a:stretch>
            <a:fillRect/>
          </a:stretch>
        </p:blipFill>
        <p:spPr bwMode="auto">
          <a:xfrm>
            <a:off x="792443" y="2957647"/>
            <a:ext cx="1065154" cy="663439"/>
          </a:xfrm>
          <a:prstGeom prst="rect">
            <a:avLst/>
          </a:prstGeom>
          <a:noFill/>
          <a:ln w="9525">
            <a:noFill/>
            <a:miter lim="800000"/>
            <a:headEnd/>
            <a:tailEnd/>
          </a:ln>
        </p:spPr>
      </p:pic>
      <p:pic>
        <p:nvPicPr>
          <p:cNvPr id="6" name="Рисунок 9"/>
          <p:cNvPicPr>
            <a:picLocks noChangeAspect="1"/>
          </p:cNvPicPr>
          <p:nvPr/>
        </p:nvPicPr>
        <p:blipFill>
          <a:blip r:embed="rId3" cstate="print"/>
          <a:srcRect/>
          <a:stretch>
            <a:fillRect/>
          </a:stretch>
        </p:blipFill>
        <p:spPr bwMode="auto">
          <a:xfrm>
            <a:off x="6320865" y="3424095"/>
            <a:ext cx="1310140" cy="1256882"/>
          </a:xfrm>
          <a:prstGeom prst="rect">
            <a:avLst/>
          </a:prstGeom>
          <a:noFill/>
          <a:ln w="9525">
            <a:noFill/>
            <a:miter lim="800000"/>
            <a:headEnd/>
            <a:tailEnd/>
          </a:ln>
        </p:spPr>
      </p:pic>
      <p:pic>
        <p:nvPicPr>
          <p:cNvPr id="7" name="Рисунок 10"/>
          <p:cNvPicPr>
            <a:picLocks noChangeAspect="1"/>
          </p:cNvPicPr>
          <p:nvPr/>
        </p:nvPicPr>
        <p:blipFill>
          <a:blip r:embed="rId4" cstate="print"/>
          <a:srcRect/>
          <a:stretch>
            <a:fillRect/>
          </a:stretch>
        </p:blipFill>
        <p:spPr bwMode="auto">
          <a:xfrm>
            <a:off x="6300508" y="1725254"/>
            <a:ext cx="1139716" cy="1139716"/>
          </a:xfrm>
          <a:prstGeom prst="rect">
            <a:avLst/>
          </a:prstGeom>
          <a:noFill/>
          <a:ln w="9525">
            <a:noFill/>
            <a:miter lim="800000"/>
            <a:headEnd/>
            <a:tailEnd/>
          </a:ln>
        </p:spPr>
      </p:pic>
      <p:pic>
        <p:nvPicPr>
          <p:cNvPr id="8" name="Picture 2" descr="http://www.chip.ua/wp-content/uploads/2013/08/desktop-computer.jpg"/>
          <p:cNvPicPr>
            <a:picLocks noChangeAspect="1" noChangeArrowheads="1"/>
          </p:cNvPicPr>
          <p:nvPr/>
        </p:nvPicPr>
        <p:blipFill>
          <a:blip r:embed="rId5" cstate="print"/>
          <a:srcRect/>
          <a:stretch>
            <a:fillRect/>
          </a:stretch>
        </p:blipFill>
        <p:spPr bwMode="auto">
          <a:xfrm>
            <a:off x="2179733" y="2017674"/>
            <a:ext cx="989071" cy="616268"/>
          </a:xfrm>
          <a:prstGeom prst="rect">
            <a:avLst/>
          </a:prstGeom>
          <a:noFill/>
          <a:ln w="9525">
            <a:noFill/>
            <a:miter lim="800000"/>
            <a:headEnd/>
            <a:tailEnd/>
          </a:ln>
        </p:spPr>
      </p:pic>
      <p:pic>
        <p:nvPicPr>
          <p:cNvPr id="9" name="Picture 2" descr="http://www.chip.ua/wp-content/uploads/2013/08/desktop-computer.jpg"/>
          <p:cNvPicPr>
            <a:picLocks noChangeAspect="1" noChangeArrowheads="1"/>
          </p:cNvPicPr>
          <p:nvPr/>
        </p:nvPicPr>
        <p:blipFill>
          <a:blip r:embed="rId6" cstate="print"/>
          <a:srcRect/>
          <a:stretch>
            <a:fillRect/>
          </a:stretch>
        </p:blipFill>
        <p:spPr bwMode="auto">
          <a:xfrm>
            <a:off x="1804709" y="3862931"/>
            <a:ext cx="1191452" cy="744086"/>
          </a:xfrm>
          <a:prstGeom prst="rect">
            <a:avLst/>
          </a:prstGeom>
          <a:noFill/>
          <a:ln w="9525">
            <a:noFill/>
            <a:miter lim="800000"/>
            <a:headEnd/>
            <a:tailEnd/>
          </a:ln>
        </p:spPr>
      </p:pic>
      <p:sp>
        <p:nvSpPr>
          <p:cNvPr id="10" name="Загнутый угол 9"/>
          <p:cNvSpPr/>
          <p:nvPr/>
        </p:nvSpPr>
        <p:spPr bwMode="auto">
          <a:xfrm>
            <a:off x="5950324" y="1286155"/>
            <a:ext cx="2830605" cy="3521169"/>
          </a:xfrm>
          <a:prstGeom prst="foldedCorner">
            <a:avLst/>
          </a:prstGeom>
          <a:noFill/>
          <a:ln w="19050">
            <a:solidFill>
              <a:schemeClr val="bg1">
                <a:lumMod val="50000"/>
              </a:schemeClr>
            </a:solidFill>
            <a:prstDash val="sysDash"/>
            <a:headEnd type="none" w="med" len="med"/>
            <a:tailEnd type="none" w="med" len="med"/>
          </a:ln>
          <a:effectLst/>
          <a:extLst/>
        </p:spPr>
        <p:txBody>
          <a:bodyPr wrap="none" anchor="ctr"/>
          <a:lstStyle/>
          <a:p>
            <a:pPr algn="ctr" eaLnBrk="1" hangingPunct="1">
              <a:defRPr/>
            </a:pPr>
            <a:endParaRPr lang="ru-RU" sz="2400">
              <a:latin typeface="Arial" panose="020B0604020202020204" pitchFamily="34" charset="0"/>
            </a:endParaRPr>
          </a:p>
        </p:txBody>
      </p:sp>
      <p:sp>
        <p:nvSpPr>
          <p:cNvPr id="11" name="TextBox 12"/>
          <p:cNvSpPr txBox="1">
            <a:spLocks noChangeArrowheads="1"/>
          </p:cNvSpPr>
          <p:nvPr/>
        </p:nvSpPr>
        <p:spPr bwMode="auto">
          <a:xfrm>
            <a:off x="0" y="927847"/>
            <a:ext cx="5183842" cy="338554"/>
          </a:xfrm>
          <a:prstGeom prst="rect">
            <a:avLst/>
          </a:prstGeom>
          <a:noFill/>
          <a:ln w="9525">
            <a:noFill/>
            <a:miter lim="800000"/>
            <a:headEnd/>
            <a:tailEnd/>
          </a:ln>
        </p:spPr>
        <p:txBody>
          <a:bodyPr wrap="square">
            <a:spAutoFit/>
          </a:bodyPr>
          <a:lstStyle/>
          <a:p>
            <a:pPr algn="ctr" eaLnBrk="1" hangingPunct="1"/>
            <a:r>
              <a:rPr lang="ru-RU" altLang="ru-RU" sz="1600" dirty="0">
                <a:latin typeface="Tahoma" pitchFamily="34" charset="0"/>
                <a:ea typeface="Tahoma" pitchFamily="34" charset="0"/>
                <a:cs typeface="Tahoma" pitchFamily="34" charset="0"/>
              </a:rPr>
              <a:t>«1С-Рейтинг: Общепит для Казахстана» (</a:t>
            </a:r>
            <a:r>
              <a:rPr lang="ru-RU" altLang="ru-RU" sz="1600" dirty="0" err="1">
                <a:latin typeface="Tahoma" pitchFamily="34" charset="0"/>
                <a:ea typeface="Tahoma" pitchFamily="34" charset="0"/>
                <a:cs typeface="Tahoma" pitchFamily="34" charset="0"/>
              </a:rPr>
              <a:t>бэк</a:t>
            </a:r>
            <a:r>
              <a:rPr lang="ru-RU" altLang="ru-RU" sz="1600" dirty="0">
                <a:latin typeface="Tahoma" pitchFamily="34" charset="0"/>
                <a:ea typeface="Tahoma" pitchFamily="34" charset="0"/>
                <a:cs typeface="Tahoma" pitchFamily="34" charset="0"/>
              </a:rPr>
              <a:t>–офис)</a:t>
            </a:r>
          </a:p>
        </p:txBody>
      </p:sp>
      <p:sp>
        <p:nvSpPr>
          <p:cNvPr id="12" name="TextBox 25"/>
          <p:cNvSpPr txBox="1">
            <a:spLocks noChangeArrowheads="1"/>
          </p:cNvSpPr>
          <p:nvPr/>
        </p:nvSpPr>
        <p:spPr bwMode="auto">
          <a:xfrm>
            <a:off x="5452781" y="927846"/>
            <a:ext cx="3899647" cy="338554"/>
          </a:xfrm>
          <a:prstGeom prst="rect">
            <a:avLst/>
          </a:prstGeom>
          <a:noFill/>
          <a:ln w="9525">
            <a:noFill/>
            <a:miter lim="800000"/>
            <a:headEnd/>
            <a:tailEnd/>
          </a:ln>
        </p:spPr>
        <p:txBody>
          <a:bodyPr wrap="square">
            <a:spAutoFit/>
          </a:bodyPr>
          <a:lstStyle/>
          <a:p>
            <a:pPr algn="ctr" eaLnBrk="1" hangingPunct="1"/>
            <a:r>
              <a:rPr lang="ru-RU" altLang="ru-RU" sz="1600" dirty="0" err="1">
                <a:latin typeface="Tahoma" pitchFamily="34" charset="0"/>
                <a:ea typeface="Tahoma" pitchFamily="34" charset="0"/>
                <a:cs typeface="Tahoma" pitchFamily="34" charset="0"/>
              </a:rPr>
              <a:t>Фронт-офисная</a:t>
            </a:r>
            <a:r>
              <a:rPr lang="ru-RU" altLang="ru-RU" sz="1600" dirty="0">
                <a:latin typeface="Tahoma" pitchFamily="34" charset="0"/>
                <a:ea typeface="Tahoma" pitchFamily="34" charset="0"/>
                <a:cs typeface="Tahoma" pitchFamily="34" charset="0"/>
              </a:rPr>
              <a:t> </a:t>
            </a:r>
            <a:r>
              <a:rPr lang="ru-RU" altLang="ru-RU" sz="1600" dirty="0" smtClean="0">
                <a:latin typeface="Tahoma" pitchFamily="34" charset="0"/>
                <a:ea typeface="Tahoma" pitchFamily="34" charset="0"/>
                <a:cs typeface="Tahoma" pitchFamily="34" charset="0"/>
              </a:rPr>
              <a:t>система</a:t>
            </a:r>
            <a:endParaRPr lang="ru-RU" altLang="ru-RU" sz="1600" dirty="0">
              <a:latin typeface="Tahoma" pitchFamily="34" charset="0"/>
              <a:ea typeface="Tahoma" pitchFamily="34" charset="0"/>
              <a:cs typeface="Tahoma" pitchFamily="34" charset="0"/>
            </a:endParaRPr>
          </a:p>
        </p:txBody>
      </p:sp>
      <p:sp>
        <p:nvSpPr>
          <p:cNvPr id="13" name="Двойная стрелка влево/вправо 12"/>
          <p:cNvSpPr/>
          <p:nvPr/>
        </p:nvSpPr>
        <p:spPr bwMode="auto">
          <a:xfrm>
            <a:off x="3910432" y="2303036"/>
            <a:ext cx="1753171" cy="851047"/>
          </a:xfrm>
          <a:prstGeom prst="leftRightArrow">
            <a:avLst/>
          </a:prstGeom>
          <a:solidFill>
            <a:srgbClr val="FFC0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eaLnBrk="1" hangingPunct="1">
              <a:defRPr/>
            </a:pPr>
            <a:r>
              <a:rPr lang="ru-RU" sz="1400" b="1" dirty="0">
                <a:solidFill>
                  <a:srgbClr val="FF0000"/>
                </a:solidFill>
                <a:latin typeface="+mn-lt"/>
              </a:rPr>
              <a:t>обмен</a:t>
            </a:r>
          </a:p>
          <a:p>
            <a:pPr algn="ctr" eaLnBrk="1" hangingPunct="1">
              <a:defRPr/>
            </a:pPr>
            <a:r>
              <a:rPr lang="ru-RU" sz="1400" b="1" dirty="0">
                <a:solidFill>
                  <a:srgbClr val="FF0000"/>
                </a:solidFill>
                <a:latin typeface="+mn-lt"/>
              </a:rPr>
              <a:t>данными</a:t>
            </a:r>
          </a:p>
        </p:txBody>
      </p:sp>
      <p:sp>
        <p:nvSpPr>
          <p:cNvPr id="14" name="Скругленная прямоугольная выноска 13"/>
          <p:cNvSpPr/>
          <p:nvPr/>
        </p:nvSpPr>
        <p:spPr bwMode="auto">
          <a:xfrm>
            <a:off x="2386853" y="3294530"/>
            <a:ext cx="995083" cy="317499"/>
          </a:xfrm>
          <a:prstGeom prst="wedgeRoundRectCallout">
            <a:avLst>
              <a:gd name="adj1" fmla="val -59723"/>
              <a:gd name="adj2" fmla="val 109488"/>
              <a:gd name="adj3" fmla="val 16667"/>
            </a:avLst>
          </a:prstGeom>
          <a:solidFill>
            <a:srgbClr val="FFC000"/>
          </a:solidFill>
          <a:ln>
            <a:no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1200" b="1" dirty="0">
                <a:solidFill>
                  <a:srgbClr val="4D4D4D"/>
                </a:solidFill>
                <a:latin typeface="Arial" panose="020B0604020202020204" pitchFamily="34" charset="0"/>
              </a:rPr>
              <a:t>Кладовщик</a:t>
            </a:r>
          </a:p>
        </p:txBody>
      </p:sp>
      <p:sp>
        <p:nvSpPr>
          <p:cNvPr id="15" name="Скругленная прямоугольная выноска 14"/>
          <p:cNvSpPr/>
          <p:nvPr/>
        </p:nvSpPr>
        <p:spPr bwMode="auto">
          <a:xfrm>
            <a:off x="772833" y="2225489"/>
            <a:ext cx="1244226" cy="289112"/>
          </a:xfrm>
          <a:prstGeom prst="wedgeRoundRectCallout">
            <a:avLst>
              <a:gd name="adj1" fmla="val -7485"/>
              <a:gd name="adj2" fmla="val 165828"/>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1200" b="1" dirty="0">
                <a:solidFill>
                  <a:srgbClr val="4D4D4D"/>
                </a:solidFill>
                <a:latin typeface="Arial" panose="020B0604020202020204" pitchFamily="34" charset="0"/>
              </a:rPr>
              <a:t>Технолог</a:t>
            </a:r>
          </a:p>
        </p:txBody>
      </p:sp>
      <p:sp>
        <p:nvSpPr>
          <p:cNvPr id="16" name="Скругленная прямоугольная выноска 15"/>
          <p:cNvSpPr/>
          <p:nvPr/>
        </p:nvSpPr>
        <p:spPr bwMode="auto">
          <a:xfrm>
            <a:off x="2359961" y="1438834"/>
            <a:ext cx="1055594" cy="286870"/>
          </a:xfrm>
          <a:prstGeom prst="wedgeRoundRectCallout">
            <a:avLst>
              <a:gd name="adj1" fmla="val -33667"/>
              <a:gd name="adj2" fmla="val 143683"/>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1200" b="1" dirty="0">
                <a:solidFill>
                  <a:srgbClr val="4D4D4D"/>
                </a:solidFill>
                <a:latin typeface="Arial" panose="020B0604020202020204" pitchFamily="34" charset="0"/>
              </a:rPr>
              <a:t>Бухгалтер</a:t>
            </a:r>
          </a:p>
        </p:txBody>
      </p:sp>
      <p:sp>
        <p:nvSpPr>
          <p:cNvPr id="17" name="Скругленная прямоугольная выноска 16"/>
          <p:cNvSpPr/>
          <p:nvPr/>
        </p:nvSpPr>
        <p:spPr bwMode="auto">
          <a:xfrm>
            <a:off x="7599082" y="2890388"/>
            <a:ext cx="1027205" cy="383971"/>
          </a:xfrm>
          <a:prstGeom prst="wedgeRoundRectCallout">
            <a:avLst>
              <a:gd name="adj1" fmla="val -64416"/>
              <a:gd name="adj2" fmla="val 105514"/>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1200" b="1" dirty="0">
                <a:solidFill>
                  <a:srgbClr val="4D4D4D"/>
                </a:solidFill>
                <a:latin typeface="Arial" panose="020B0604020202020204" pitchFamily="34" charset="0"/>
              </a:rPr>
              <a:t>Кассир, </a:t>
            </a:r>
          </a:p>
          <a:p>
            <a:pPr algn="ctr" eaLnBrk="1" hangingPunct="1">
              <a:defRPr/>
            </a:pPr>
            <a:r>
              <a:rPr lang="ru-RU" sz="1200" b="1" dirty="0">
                <a:solidFill>
                  <a:srgbClr val="4D4D4D"/>
                </a:solidFill>
                <a:latin typeface="Arial" panose="020B0604020202020204" pitchFamily="34" charset="0"/>
              </a:rPr>
              <a:t>официант</a:t>
            </a:r>
          </a:p>
        </p:txBody>
      </p:sp>
      <p:sp>
        <p:nvSpPr>
          <p:cNvPr id="18" name="Скругленная прямоугольная выноска 17"/>
          <p:cNvSpPr/>
          <p:nvPr/>
        </p:nvSpPr>
        <p:spPr bwMode="auto">
          <a:xfrm>
            <a:off x="7629899" y="1566582"/>
            <a:ext cx="1050177" cy="295836"/>
          </a:xfrm>
          <a:prstGeom prst="wedgeRoundRectCallout">
            <a:avLst>
              <a:gd name="adj1" fmla="val -58797"/>
              <a:gd name="adj2" fmla="val 113634"/>
              <a:gd name="adj3" fmla="val 16667"/>
            </a:avLst>
          </a:prstGeom>
          <a:solidFill>
            <a:srgbClr val="FFC000"/>
          </a:solidFill>
          <a:ln>
            <a:solidFill>
              <a:srgbClr val="FFC000"/>
            </a:solidFill>
          </a:ln>
          <a:effectLst>
            <a:outerShdw blurRad="50800" dist="38100" dir="5400000" algn="t" rotWithShape="0">
              <a:prstClr val="black">
                <a:alpha val="40000"/>
              </a:prstClr>
            </a:outerShdw>
          </a:effectLst>
          <a:extLst/>
        </p:spPr>
        <p:txBody>
          <a:bodyPr wrap="none" anchor="ctr"/>
          <a:lstStyle/>
          <a:p>
            <a:pPr algn="ctr" eaLnBrk="1" hangingPunct="1">
              <a:defRPr/>
            </a:pPr>
            <a:r>
              <a:rPr lang="ru-RU" sz="1200" b="1" dirty="0">
                <a:solidFill>
                  <a:srgbClr val="4D4D4D"/>
                </a:solidFill>
                <a:latin typeface="Arial" panose="020B0604020202020204" pitchFamily="34" charset="0"/>
              </a:rPr>
              <a:t>Менеджер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p:txBody>
          <a:bodyPr/>
          <a:lstStyle/>
          <a:p>
            <a:pPr>
              <a:defRPr/>
            </a:pPr>
            <a:r>
              <a:rPr lang="ru-RU" dirty="0" smtClean="0"/>
              <a:t>Поддержка пользователей</a:t>
            </a:r>
            <a:endParaRPr lang="ru-RU" dirty="0"/>
          </a:p>
        </p:txBody>
      </p:sp>
      <p:sp>
        <p:nvSpPr>
          <p:cNvPr id="4" name="Текст 1"/>
          <p:cNvSpPr txBox="1">
            <a:spLocks noGrp="1"/>
          </p:cNvSpPr>
          <p:nvPr>
            <p:ph type="subTitle" idx="1"/>
          </p:nvPr>
        </p:nvSpPr>
        <p:spPr bwMode="auto">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000" indent="-342000" algn="l" rtl="0" eaLnBrk="0" fontAlgn="base" hangingPunct="0">
              <a:spcBef>
                <a:spcPct val="20000"/>
              </a:spcBef>
              <a:spcAft>
                <a:spcPct val="0"/>
              </a:spcAft>
              <a:buFontTx/>
              <a:buBlip>
                <a:blip r:embed="rId2"/>
              </a:buBlip>
              <a:defRPr lang="ru-RU" sz="2000" b="1" kern="1200">
                <a:solidFill>
                  <a:srgbClr val="794D2D"/>
                </a:solidFill>
                <a:latin typeface="Arial" pitchFamily="34" charset="0"/>
                <a:ea typeface="+mj-ea"/>
                <a:cs typeface="Arial" pitchFamily="34" charset="0"/>
              </a:defRPr>
            </a:lvl1pPr>
            <a:lvl2pPr marL="741600" indent="-284400" algn="l" rtl="0" eaLnBrk="0" fontAlgn="base" hangingPunct="0">
              <a:spcBef>
                <a:spcPct val="20000"/>
              </a:spcBef>
              <a:spcAft>
                <a:spcPct val="0"/>
              </a:spcAft>
              <a:buFontTx/>
              <a:buBlip>
                <a:blip r:embed="rId3"/>
              </a:buBlip>
              <a:defRPr lang="ru-RU" sz="2000" b="1" kern="1200">
                <a:solidFill>
                  <a:srgbClr val="794D2D"/>
                </a:solidFill>
                <a:latin typeface="Arial" pitchFamily="34" charset="0"/>
                <a:ea typeface="+mn-ea"/>
                <a:cs typeface="Arial" pitchFamily="34" charset="0"/>
              </a:defRPr>
            </a:lvl2pPr>
            <a:lvl3pPr marL="1373188" indent="-342900" algn="l" rtl="0" eaLnBrk="0" fontAlgn="base" hangingPunct="0">
              <a:spcBef>
                <a:spcPct val="20000"/>
              </a:spcBef>
              <a:spcAft>
                <a:spcPct val="0"/>
              </a:spcAft>
              <a:buBlip>
                <a:blip r:embed="rId4"/>
              </a:buBlip>
              <a:defRPr lang="ru-RU" sz="2000" b="1" kern="1200" dirty="0">
                <a:solidFill>
                  <a:srgbClr val="003399"/>
                </a:solidFill>
                <a:latin typeface="Arial" pitchFamily="34" charset="0"/>
                <a:ea typeface="+mn-ea"/>
                <a:cs typeface="Arial" pitchFamily="34" charset="0"/>
              </a:defRPr>
            </a:lvl3pPr>
            <a:lvl4pPr marL="1655763" indent="-342900" algn="l" rtl="0" eaLnBrk="0" fontAlgn="base" hangingPunct="0">
              <a:spcBef>
                <a:spcPct val="20000"/>
              </a:spcBef>
              <a:spcAft>
                <a:spcPct val="0"/>
              </a:spcAft>
              <a:buClr>
                <a:srgbClr val="482400"/>
              </a:buClr>
              <a:buFont typeface="Arial" panose="020B0604020202020204" pitchFamily="34" charset="0"/>
              <a:buChar char="•"/>
              <a:defRPr lang="ru-RU" sz="1600" kern="1200" dirty="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ru-RU" sz="16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defRPr/>
            </a:pPr>
            <a:r>
              <a:rPr altLang="ru-RU" sz="1800" b="0" dirty="0" err="1" smtClean="0">
                <a:solidFill>
                  <a:schemeClr val="tx1"/>
                </a:solidFill>
                <a:latin typeface="Tahoma" pitchFamily="34" charset="0"/>
                <a:ea typeface="Tahoma" pitchFamily="34" charset="0"/>
                <a:cs typeface="Tahoma" pitchFamily="34" charset="0"/>
              </a:rPr>
              <a:t>Консультирование</a:t>
            </a:r>
            <a:r>
              <a:rPr altLang="ru-RU" sz="1800" b="0" dirty="0" smtClean="0">
                <a:solidFill>
                  <a:schemeClr val="tx1"/>
                </a:solidFill>
                <a:latin typeface="Tahoma" pitchFamily="34" charset="0"/>
                <a:ea typeface="Tahoma" pitchFamily="34" charset="0"/>
                <a:cs typeface="Tahoma" pitchFamily="34" charset="0"/>
              </a:rPr>
              <a:t> </a:t>
            </a:r>
            <a:r>
              <a:rPr altLang="ru-RU" sz="1800" b="0" dirty="0">
                <a:solidFill>
                  <a:schemeClr val="tx1"/>
                </a:solidFill>
                <a:latin typeface="Tahoma" pitchFamily="34" charset="0"/>
                <a:ea typeface="Tahoma" pitchFamily="34" charset="0"/>
                <a:cs typeface="Tahoma" pitchFamily="34" charset="0"/>
              </a:rPr>
              <a:t>по горячей </a:t>
            </a:r>
            <a:r>
              <a:rPr altLang="ru-RU" sz="1800" b="0" dirty="0" err="1">
                <a:solidFill>
                  <a:schemeClr val="tx1"/>
                </a:solidFill>
                <a:latin typeface="Tahoma" pitchFamily="34" charset="0"/>
                <a:ea typeface="Tahoma" pitchFamily="34" charset="0"/>
                <a:cs typeface="Tahoma" pitchFamily="34" charset="0"/>
              </a:rPr>
              <a:t>линии</a:t>
            </a:r>
            <a:r>
              <a:rPr altLang="ru-RU" sz="1800" b="0" dirty="0">
                <a:solidFill>
                  <a:schemeClr val="tx1"/>
                </a:solidFill>
                <a:latin typeface="Tahoma" pitchFamily="34" charset="0"/>
                <a:ea typeface="Tahoma" pitchFamily="34" charset="0"/>
                <a:cs typeface="Tahoma" pitchFamily="34" charset="0"/>
              </a:rPr>
              <a:t> </a:t>
            </a:r>
            <a:endParaRPr altLang="ru-RU" sz="1800" b="0" dirty="0" smtClean="0">
              <a:solidFill>
                <a:schemeClr val="tx1"/>
              </a:solidFill>
              <a:latin typeface="Tahoma" pitchFamily="34" charset="0"/>
              <a:ea typeface="Tahoma" pitchFamily="34" charset="0"/>
              <a:cs typeface="Tahoma" pitchFamily="34" charset="0"/>
            </a:endParaRPr>
          </a:p>
          <a:p>
            <a:pPr marL="0" indent="0">
              <a:spcAft>
                <a:spcPts val="600"/>
              </a:spcAft>
              <a:buFont typeface="Wingdings" pitchFamily="2" charset="2"/>
              <a:buChar char="Ø"/>
              <a:defRPr/>
            </a:pPr>
            <a:r>
              <a:rPr altLang="ru-RU" sz="1800" b="0" dirty="0" smtClean="0">
                <a:solidFill>
                  <a:schemeClr val="tx1"/>
                </a:solidFill>
                <a:latin typeface="Tahoma" pitchFamily="34" charset="0"/>
                <a:ea typeface="Tahoma" pitchFamily="34" charset="0"/>
                <a:cs typeface="Tahoma" pitchFamily="34" charset="0"/>
              </a:rPr>
              <a:t> </a:t>
            </a:r>
            <a:r>
              <a:rPr altLang="ru-RU" sz="1800" b="0" dirty="0" err="1" smtClean="0">
                <a:solidFill>
                  <a:schemeClr val="tx1"/>
                </a:solidFill>
                <a:latin typeface="Tahoma" pitchFamily="34" charset="0"/>
                <a:ea typeface="Tahoma" pitchFamily="34" charset="0"/>
                <a:cs typeface="Tahoma" pitchFamily="34" charset="0"/>
              </a:rPr>
              <a:t>зарегистрированные</a:t>
            </a:r>
            <a:r>
              <a:rPr altLang="ru-RU" sz="1800" b="0" dirty="0" smtClean="0">
                <a:solidFill>
                  <a:schemeClr val="tx1"/>
                </a:solidFill>
                <a:latin typeface="Tahoma" pitchFamily="34" charset="0"/>
                <a:ea typeface="Tahoma" pitchFamily="34" charset="0"/>
                <a:cs typeface="Tahoma" pitchFamily="34" charset="0"/>
              </a:rPr>
              <a:t> </a:t>
            </a:r>
            <a:r>
              <a:rPr altLang="ru-RU" sz="1800" b="0" dirty="0" smtClean="0">
                <a:solidFill>
                  <a:schemeClr val="tx1"/>
                </a:solidFill>
                <a:latin typeface="Tahoma" pitchFamily="34" charset="0"/>
                <a:ea typeface="Tahoma" pitchFamily="34" charset="0"/>
                <a:cs typeface="Tahoma" pitchFamily="34" charset="0"/>
              </a:rPr>
              <a:t>пользователи </a:t>
            </a:r>
            <a:r>
              <a:rPr altLang="ru-RU" sz="1800" b="0" dirty="0">
                <a:solidFill>
                  <a:schemeClr val="tx1"/>
                </a:solidFill>
                <a:latin typeface="Tahoma" pitchFamily="34" charset="0"/>
                <a:ea typeface="Tahoma" pitchFamily="34" charset="0"/>
                <a:cs typeface="Tahoma" pitchFamily="34" charset="0"/>
              </a:rPr>
              <a:t>конфигурации "1С-Рейтинг: </a:t>
            </a:r>
            <a:r>
              <a:rPr altLang="ru-RU" sz="1800" b="0" dirty="0" smtClean="0">
                <a:solidFill>
                  <a:schemeClr val="tx1"/>
                </a:solidFill>
                <a:latin typeface="Tahoma" pitchFamily="34" charset="0"/>
                <a:ea typeface="Tahoma" pitchFamily="34" charset="0"/>
                <a:cs typeface="Tahoma" pitchFamily="34" charset="0"/>
              </a:rPr>
              <a:t>Общепит</a:t>
            </a:r>
            <a:r>
              <a:rPr lang="en-US" altLang="ru-RU" sz="1800" b="0" dirty="0" smtClean="0">
                <a:solidFill>
                  <a:schemeClr val="tx1"/>
                </a:solidFill>
                <a:latin typeface="Tahoma" pitchFamily="34" charset="0"/>
                <a:ea typeface="Tahoma" pitchFamily="34" charset="0"/>
                <a:cs typeface="Tahoma" pitchFamily="34" charset="0"/>
              </a:rPr>
              <a:t> </a:t>
            </a:r>
            <a:r>
              <a:rPr altLang="ru-RU" sz="1800" b="0" dirty="0" smtClean="0">
                <a:solidFill>
                  <a:schemeClr val="tx1"/>
                </a:solidFill>
                <a:latin typeface="Tahoma" pitchFamily="34" charset="0"/>
                <a:ea typeface="Tahoma" pitchFamily="34" charset="0"/>
                <a:cs typeface="Tahoma" pitchFamily="34" charset="0"/>
              </a:rPr>
              <a:t>для Казахстана" </a:t>
            </a:r>
            <a:r>
              <a:rPr altLang="ru-RU" sz="1800" b="0" dirty="0">
                <a:solidFill>
                  <a:schemeClr val="tx1"/>
                </a:solidFill>
                <a:latin typeface="Tahoma" pitchFamily="34" charset="0"/>
                <a:ea typeface="Tahoma" pitchFamily="34" charset="0"/>
                <a:cs typeface="Tahoma" pitchFamily="34" charset="0"/>
              </a:rPr>
              <a:t>могут обратиться на горячую линию по телефону </a:t>
            </a:r>
            <a:r>
              <a:rPr altLang="ru-RU" sz="1800" b="0" dirty="0" smtClean="0">
                <a:solidFill>
                  <a:schemeClr val="tx1"/>
                </a:solidFill>
                <a:latin typeface="Tahoma" pitchFamily="34" charset="0"/>
                <a:ea typeface="Tahoma" pitchFamily="34" charset="0"/>
                <a:cs typeface="Tahoma" pitchFamily="34" charset="0"/>
              </a:rPr>
              <a:t>+</a:t>
            </a:r>
            <a:r>
              <a:rPr altLang="ru-RU" sz="1800" b="0" dirty="0">
                <a:solidFill>
                  <a:schemeClr val="tx1"/>
                </a:solidFill>
                <a:latin typeface="Tahoma" pitchFamily="34" charset="0"/>
                <a:ea typeface="Tahoma" pitchFamily="34" charset="0"/>
                <a:cs typeface="Tahoma" pitchFamily="34" charset="0"/>
              </a:rPr>
              <a:t>7 (7232) 20-30-10 с </a:t>
            </a:r>
            <a:r>
              <a:rPr altLang="ru-RU" sz="1800" b="0" dirty="0" smtClean="0">
                <a:solidFill>
                  <a:schemeClr val="tx1"/>
                </a:solidFill>
                <a:latin typeface="Tahoma" pitchFamily="34" charset="0"/>
                <a:ea typeface="Tahoma" pitchFamily="34" charset="0"/>
                <a:cs typeface="Tahoma" pitchFamily="34" charset="0"/>
              </a:rPr>
              <a:t>09:30 </a:t>
            </a:r>
            <a:r>
              <a:rPr altLang="ru-RU" sz="1800" b="0" dirty="0">
                <a:solidFill>
                  <a:schemeClr val="tx1"/>
                </a:solidFill>
                <a:latin typeface="Tahoma" pitchFamily="34" charset="0"/>
                <a:ea typeface="Tahoma" pitchFamily="34" charset="0"/>
                <a:cs typeface="Tahoma" pitchFamily="34" charset="0"/>
              </a:rPr>
              <a:t>до 17:00, кроме суббот, воскресений и праздничных дней (по распорядку казахстанских предприятий) или по электронной почте </a:t>
            </a:r>
            <a:r>
              <a:rPr altLang="ru-RU" sz="1800" b="0" dirty="0" err="1">
                <a:solidFill>
                  <a:schemeClr val="tx1"/>
                </a:solidFill>
                <a:latin typeface="Tahoma" pitchFamily="34" charset="0"/>
                <a:ea typeface="Tahoma" pitchFamily="34" charset="0"/>
                <a:cs typeface="Tahoma" pitchFamily="34" charset="0"/>
              </a:rPr>
              <a:t>по</a:t>
            </a:r>
            <a:r>
              <a:rPr altLang="ru-RU" sz="1800" b="0" dirty="0">
                <a:solidFill>
                  <a:schemeClr val="tx1"/>
                </a:solidFill>
                <a:latin typeface="Tahoma" pitchFamily="34" charset="0"/>
                <a:ea typeface="Tahoma" pitchFamily="34" charset="0"/>
                <a:cs typeface="Tahoma" pitchFamily="34" charset="0"/>
              </a:rPr>
              <a:t> </a:t>
            </a:r>
            <a:r>
              <a:rPr altLang="ru-RU" sz="1800" b="0" dirty="0" err="1" smtClean="0">
                <a:solidFill>
                  <a:schemeClr val="tx1"/>
                </a:solidFill>
                <a:latin typeface="Tahoma" pitchFamily="34" charset="0"/>
                <a:ea typeface="Tahoma" pitchFamily="34" charset="0"/>
                <a:cs typeface="Tahoma" pitchFamily="34" charset="0"/>
              </a:rPr>
              <a:t>адресу</a:t>
            </a:r>
            <a:r>
              <a:rPr altLang="ru-RU" sz="1800" b="0" dirty="0" smtClean="0">
                <a:solidFill>
                  <a:schemeClr val="tx1"/>
                </a:solidFill>
                <a:latin typeface="Tahoma" pitchFamily="34" charset="0"/>
                <a:ea typeface="Tahoma" pitchFamily="34" charset="0"/>
                <a:cs typeface="Tahoma" pitchFamily="34" charset="0"/>
              </a:rPr>
              <a:t>: </a:t>
            </a:r>
            <a:r>
              <a:rPr altLang="ru-RU" sz="1800" b="0" u="sng" dirty="0" smtClean="0">
                <a:solidFill>
                  <a:schemeClr val="tx1"/>
                </a:solidFill>
                <a:latin typeface="Tahoma" pitchFamily="34" charset="0"/>
                <a:ea typeface="Tahoma" pitchFamily="34" charset="0"/>
                <a:cs typeface="Tahoma" pitchFamily="34" charset="0"/>
              </a:rPr>
              <a:t>ho</a:t>
            </a:r>
            <a:r>
              <a:rPr lang="en-US" altLang="ru-RU" sz="1800" b="0" u="sng" dirty="0" smtClean="0">
                <a:solidFill>
                  <a:schemeClr val="tx1"/>
                </a:solidFill>
                <a:latin typeface="Tahoma" pitchFamily="34" charset="0"/>
                <a:ea typeface="Tahoma" pitchFamily="34" charset="0"/>
                <a:cs typeface="Tahoma" pitchFamily="34" charset="0"/>
              </a:rPr>
              <a:t>reca</a:t>
            </a:r>
            <a:r>
              <a:rPr altLang="ru-RU" sz="1800" b="0" u="sng" dirty="0" smtClean="0">
                <a:solidFill>
                  <a:schemeClr val="tx1"/>
                </a:solidFill>
                <a:latin typeface="Tahoma" pitchFamily="34" charset="0"/>
                <a:ea typeface="Tahoma" pitchFamily="34" charset="0"/>
                <a:cs typeface="Tahoma" pitchFamily="34" charset="0"/>
              </a:rPr>
              <a:t>@1c-rating.kz</a:t>
            </a:r>
            <a:endParaRPr altLang="ru-RU" sz="1800" b="0" u="sng" dirty="0">
              <a:solidFill>
                <a:schemeClr val="tx1"/>
              </a:solidFill>
              <a:latin typeface="Tahoma" pitchFamily="34" charset="0"/>
              <a:ea typeface="Tahoma" pitchFamily="34" charset="0"/>
              <a:cs typeface="Tahoma" pitchFamily="34" charset="0"/>
            </a:endParaRPr>
          </a:p>
          <a:p>
            <a:pPr marL="0" indent="0">
              <a:spcAft>
                <a:spcPts val="600"/>
              </a:spcAft>
              <a:buNone/>
              <a:defRPr/>
            </a:pPr>
            <a:endParaRPr altLang="ru-RU" sz="1800" b="0" dirty="0" smtClean="0">
              <a:solidFill>
                <a:schemeClr val="tx1"/>
              </a:solidFill>
              <a:latin typeface="Tahoma" pitchFamily="34" charset="0"/>
              <a:ea typeface="Tahoma" pitchFamily="34" charset="0"/>
              <a:cs typeface="Tahoma" pitchFamily="34" charset="0"/>
            </a:endParaRPr>
          </a:p>
          <a:p>
            <a:pPr marL="0" indent="0">
              <a:spcAft>
                <a:spcPts val="600"/>
              </a:spcAft>
              <a:buNone/>
              <a:defRPr/>
            </a:pPr>
            <a:r>
              <a:rPr altLang="ru-RU" sz="1800" b="0" dirty="0" err="1" smtClean="0">
                <a:solidFill>
                  <a:schemeClr val="tx1"/>
                </a:solidFill>
                <a:latin typeface="Tahoma" pitchFamily="34" charset="0"/>
                <a:ea typeface="Tahoma" pitchFamily="34" charset="0"/>
                <a:cs typeface="Tahoma" pitchFamily="34" charset="0"/>
              </a:rPr>
              <a:t>Обновления</a:t>
            </a:r>
            <a:r>
              <a:rPr altLang="ru-RU" sz="1800" b="0" dirty="0" smtClean="0">
                <a:solidFill>
                  <a:schemeClr val="tx1"/>
                </a:solidFill>
                <a:latin typeface="Tahoma" pitchFamily="34" charset="0"/>
                <a:ea typeface="Tahoma" pitchFamily="34" charset="0"/>
                <a:cs typeface="Tahoma" pitchFamily="34" charset="0"/>
              </a:rPr>
              <a:t> </a:t>
            </a:r>
            <a:r>
              <a:rPr altLang="ru-RU" sz="1800" b="0" dirty="0" err="1">
                <a:solidFill>
                  <a:schemeClr val="tx1"/>
                </a:solidFill>
                <a:latin typeface="Tahoma" pitchFamily="34" charset="0"/>
                <a:ea typeface="Tahoma" pitchFamily="34" charset="0"/>
                <a:cs typeface="Tahoma" pitchFamily="34" charset="0"/>
              </a:rPr>
              <a:t>прикладного</a:t>
            </a:r>
            <a:r>
              <a:rPr altLang="ru-RU" sz="1800" b="0" dirty="0">
                <a:solidFill>
                  <a:schemeClr val="tx1"/>
                </a:solidFill>
                <a:latin typeface="Tahoma" pitchFamily="34" charset="0"/>
                <a:ea typeface="Tahoma" pitchFamily="34" charset="0"/>
                <a:cs typeface="Tahoma" pitchFamily="34" charset="0"/>
              </a:rPr>
              <a:t> </a:t>
            </a:r>
            <a:r>
              <a:rPr altLang="ru-RU" sz="1800" b="0" dirty="0" err="1" smtClean="0">
                <a:solidFill>
                  <a:schemeClr val="tx1"/>
                </a:solidFill>
                <a:latin typeface="Tahoma" pitchFamily="34" charset="0"/>
                <a:ea typeface="Tahoma" pitchFamily="34" charset="0"/>
                <a:cs typeface="Tahoma" pitchFamily="34" charset="0"/>
              </a:rPr>
              <a:t>решения</a:t>
            </a:r>
            <a:endParaRPr altLang="ru-RU" sz="1800" b="0" dirty="0" smtClean="0">
              <a:solidFill>
                <a:schemeClr val="tx1"/>
              </a:solidFill>
              <a:latin typeface="Tahoma" pitchFamily="34" charset="0"/>
              <a:ea typeface="Tahoma" pitchFamily="34" charset="0"/>
              <a:cs typeface="Tahoma" pitchFamily="34" charset="0"/>
            </a:endParaRPr>
          </a:p>
          <a:p>
            <a:pPr marL="0" indent="0">
              <a:spcAft>
                <a:spcPts val="600"/>
              </a:spcAft>
              <a:buFont typeface="Wingdings" pitchFamily="2" charset="2"/>
              <a:buChar char="Ø"/>
              <a:defRPr/>
            </a:pPr>
            <a:r>
              <a:rPr altLang="ru-RU" sz="1800" b="0" dirty="0" smtClean="0">
                <a:solidFill>
                  <a:schemeClr val="tx1"/>
                </a:solidFill>
                <a:latin typeface="Tahoma" pitchFamily="34" charset="0"/>
                <a:ea typeface="Tahoma" pitchFamily="34" charset="0"/>
                <a:cs typeface="Tahoma" pitchFamily="34" charset="0"/>
              </a:rPr>
              <a:t> </a:t>
            </a:r>
            <a:r>
              <a:rPr altLang="ru-RU" sz="1800" b="0" dirty="0" err="1" smtClean="0">
                <a:solidFill>
                  <a:schemeClr val="tx1"/>
                </a:solidFill>
                <a:latin typeface="Tahoma" pitchFamily="34" charset="0"/>
                <a:ea typeface="Tahoma" pitchFamily="34" charset="0"/>
                <a:cs typeface="Tahoma" pitchFamily="34" charset="0"/>
              </a:rPr>
              <a:t>пользователи</a:t>
            </a:r>
            <a:r>
              <a:rPr altLang="ru-RU" sz="1800" b="0" dirty="0" smtClean="0">
                <a:solidFill>
                  <a:schemeClr val="tx1"/>
                </a:solidFill>
                <a:latin typeface="Tahoma" pitchFamily="34" charset="0"/>
                <a:ea typeface="Tahoma" pitchFamily="34" charset="0"/>
                <a:cs typeface="Tahoma" pitchFamily="34" charset="0"/>
              </a:rPr>
              <a:t> </a:t>
            </a:r>
            <a:r>
              <a:rPr altLang="ru-RU" sz="1800" b="0" dirty="0">
                <a:solidFill>
                  <a:schemeClr val="tx1"/>
                </a:solidFill>
                <a:latin typeface="Tahoma" pitchFamily="34" charset="0"/>
                <a:ea typeface="Tahoma" pitchFamily="34" charset="0"/>
                <a:cs typeface="Tahoma" pitchFamily="34" charset="0"/>
              </a:rPr>
              <a:t>и партнеры могут получать новые релизы и обновления </a:t>
            </a:r>
            <a:r>
              <a:rPr altLang="ru-RU" sz="1800" b="0" dirty="0" smtClean="0">
                <a:solidFill>
                  <a:schemeClr val="tx1"/>
                </a:solidFill>
                <a:latin typeface="Tahoma" pitchFamily="34" charset="0"/>
                <a:ea typeface="Tahoma" pitchFamily="34" charset="0"/>
                <a:cs typeface="Tahoma" pitchFamily="34" charset="0"/>
              </a:rPr>
              <a:t>на </a:t>
            </a:r>
            <a:r>
              <a:rPr altLang="ru-RU" sz="1800" b="0" dirty="0" err="1">
                <a:solidFill>
                  <a:schemeClr val="tx1"/>
                </a:solidFill>
                <a:latin typeface="Tahoma" pitchFamily="34" charset="0"/>
                <a:ea typeface="Tahoma" pitchFamily="34" charset="0"/>
                <a:cs typeface="Tahoma" pitchFamily="34" charset="0"/>
              </a:rPr>
              <a:t>сайте</a:t>
            </a:r>
            <a:r>
              <a:rPr altLang="ru-RU" sz="1800" b="0" dirty="0">
                <a:solidFill>
                  <a:schemeClr val="tx1"/>
                </a:solidFill>
                <a:latin typeface="Tahoma" pitchFamily="34" charset="0"/>
                <a:ea typeface="Tahoma" pitchFamily="34" charset="0"/>
                <a:cs typeface="Tahoma" pitchFamily="34" charset="0"/>
              </a:rPr>
              <a:t> </a:t>
            </a:r>
            <a:r>
              <a:rPr lang="en-US" altLang="ru-RU" sz="1800" b="0" u="sng" dirty="0" smtClean="0">
                <a:solidFill>
                  <a:schemeClr val="tx1"/>
                </a:solidFill>
                <a:latin typeface="Tahoma" pitchFamily="34" charset="0"/>
                <a:ea typeface="Tahoma" pitchFamily="34" charset="0"/>
                <a:cs typeface="Tahoma" pitchFamily="34" charset="0"/>
              </a:rPr>
              <a:t>https://download.1c-rating.kz/</a:t>
            </a:r>
            <a:endParaRPr altLang="ru-RU" sz="1800" b="0" dirty="0">
              <a:solidFill>
                <a:schemeClr val="tx1"/>
              </a:solidFill>
              <a:latin typeface="Tahoma" pitchFamily="34" charset="0"/>
              <a:ea typeface="Tahoma" pitchFamily="34" charset="0"/>
              <a:cs typeface="Tahoma" pitchFamily="34" charset="0"/>
            </a:endParaRPr>
          </a:p>
          <a:p>
            <a:pPr marL="0" indent="0">
              <a:spcAft>
                <a:spcPts val="600"/>
              </a:spcAft>
              <a:buFontTx/>
              <a:buNone/>
              <a:defRPr/>
            </a:pPr>
            <a:endParaRPr sz="1800" b="0" dirty="0" smtClean="0">
              <a:solidFill>
                <a:schemeClr val="tx1"/>
              </a:solidFill>
              <a:latin typeface="Tahoma" pitchFamily="34" charset="0"/>
              <a:ea typeface="Tahoma" pitchFamily="34" charset="0"/>
              <a:cs typeface="Tahoma" pitchFamily="34" charset="0"/>
            </a:endParaRPr>
          </a:p>
          <a:p>
            <a:pPr marL="0" indent="0" eaLnBrk="1" hangingPunct="1">
              <a:spcAft>
                <a:spcPts val="600"/>
              </a:spcAft>
              <a:buFontTx/>
              <a:buNone/>
              <a:defRPr/>
            </a:pPr>
            <a:endParaRPr sz="1800" b="0" dirty="0" smtClean="0">
              <a:solidFill>
                <a:schemeClr val="tx1"/>
              </a:solidFill>
              <a:latin typeface="Tahoma" pitchFamily="34" charset="0"/>
              <a:ea typeface="Tahoma" pitchFamily="34" charset="0"/>
              <a:cs typeface="Tahoma" pitchFamily="34" charset="0"/>
            </a:endParaRPr>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Спасибо за внимание!</a:t>
            </a:r>
            <a:endParaRPr lang="ru-RU" dirty="0"/>
          </a:p>
        </p:txBody>
      </p:sp>
      <p:sp>
        <p:nvSpPr>
          <p:cNvPr id="4" name="Rectangle 6"/>
          <p:cNvSpPr txBox="1">
            <a:spLocks noChangeArrowheads="1"/>
          </p:cNvSpPr>
          <p:nvPr/>
        </p:nvSpPr>
        <p:spPr bwMode="auto">
          <a:xfrm>
            <a:off x="675691" y="1719934"/>
            <a:ext cx="7699143" cy="839725"/>
          </a:xfrm>
          <a:prstGeom prst="rect">
            <a:avLst/>
          </a:prstGeom>
          <a:noFill/>
          <a:ln w="9525">
            <a:noFill/>
            <a:miter lim="800000"/>
            <a:headEnd/>
            <a:tailEnd/>
          </a:ln>
        </p:spPr>
        <p:txBody>
          <a:bodyPr anchor="b"/>
          <a:lstStyle/>
          <a:p>
            <a:pPr fontAlgn="auto">
              <a:spcAft>
                <a:spcPts val="0"/>
              </a:spcAft>
              <a:defRPr/>
            </a:pPr>
            <a:r>
              <a:rPr lang="ru-RU" kern="0" dirty="0">
                <a:latin typeface="Tahoma" pitchFamily="34" charset="0"/>
                <a:ea typeface="Tahoma" pitchFamily="34" charset="0"/>
                <a:cs typeface="Tahoma" pitchFamily="34" charset="0"/>
              </a:rPr>
              <a:t>Дополнительную информацию об отраслевом решении </a:t>
            </a:r>
            <a:r>
              <a:rPr lang="en-US" kern="0" dirty="0">
                <a:latin typeface="Tahoma" pitchFamily="34" charset="0"/>
                <a:ea typeface="Tahoma" pitchFamily="34" charset="0"/>
                <a:cs typeface="Tahoma" pitchFamily="34" charset="0"/>
              </a:rPr>
              <a:t/>
            </a:r>
            <a:br>
              <a:rPr lang="en-US" kern="0" dirty="0">
                <a:latin typeface="Tahoma" pitchFamily="34" charset="0"/>
                <a:ea typeface="Tahoma" pitchFamily="34" charset="0"/>
                <a:cs typeface="Tahoma" pitchFamily="34" charset="0"/>
              </a:rPr>
            </a:br>
            <a:r>
              <a:rPr lang="ru-RU" kern="0" dirty="0">
                <a:latin typeface="Tahoma" pitchFamily="34" charset="0"/>
                <a:ea typeface="Tahoma" pitchFamily="34" charset="0"/>
                <a:cs typeface="Tahoma" pitchFamily="34" charset="0"/>
              </a:rPr>
              <a:t>«1С-Рейтинг: Общепит для Казахстана» можно получить:</a:t>
            </a:r>
          </a:p>
        </p:txBody>
      </p:sp>
      <p:sp>
        <p:nvSpPr>
          <p:cNvPr id="5" name="Rectangle 9"/>
          <p:cNvSpPr txBox="1">
            <a:spLocks noChangeArrowheads="1"/>
          </p:cNvSpPr>
          <p:nvPr/>
        </p:nvSpPr>
        <p:spPr bwMode="auto">
          <a:xfrm>
            <a:off x="1164641" y="2736578"/>
            <a:ext cx="1022011" cy="326319"/>
          </a:xfrm>
          <a:prstGeom prst="rect">
            <a:avLst/>
          </a:prstGeom>
          <a:noFill/>
          <a:ln w="9525">
            <a:noFill/>
            <a:miter lim="800000"/>
            <a:headEnd/>
            <a:tailEnd/>
          </a:ln>
        </p:spPr>
        <p:txBody>
          <a:bodyPr/>
          <a:lstStyle/>
          <a:p>
            <a:pPr fontAlgn="auto">
              <a:spcBef>
                <a:spcPts val="0"/>
              </a:spcBef>
              <a:spcAft>
                <a:spcPts val="0"/>
              </a:spcAft>
              <a:defRPr/>
            </a:pPr>
            <a:r>
              <a:rPr lang="en-US" kern="0" dirty="0">
                <a:latin typeface="Tahoma" pitchFamily="34" charset="0"/>
                <a:ea typeface="Tahoma" pitchFamily="34" charset="0"/>
                <a:cs typeface="Tahoma" pitchFamily="34" charset="0"/>
              </a:rPr>
              <a:t>E-mail</a:t>
            </a:r>
            <a:r>
              <a:rPr lang="ru-RU" kern="0" dirty="0">
                <a:latin typeface="Tahoma" pitchFamily="34" charset="0"/>
                <a:ea typeface="Tahoma" pitchFamily="34" charset="0"/>
                <a:cs typeface="Tahoma" pitchFamily="34" charset="0"/>
              </a:rPr>
              <a:t>:</a:t>
            </a:r>
          </a:p>
        </p:txBody>
      </p:sp>
      <p:sp>
        <p:nvSpPr>
          <p:cNvPr id="6" name="Rectangle 9"/>
          <p:cNvSpPr txBox="1">
            <a:spLocks noChangeArrowheads="1"/>
          </p:cNvSpPr>
          <p:nvPr/>
        </p:nvSpPr>
        <p:spPr bwMode="auto">
          <a:xfrm>
            <a:off x="1879016" y="2692128"/>
            <a:ext cx="2996383" cy="326319"/>
          </a:xfrm>
          <a:prstGeom prst="rect">
            <a:avLst/>
          </a:prstGeom>
          <a:noFill/>
          <a:ln w="9525">
            <a:noFill/>
            <a:miter lim="800000"/>
            <a:headEnd/>
            <a:tailEnd/>
          </a:ln>
        </p:spPr>
        <p:txBody>
          <a:bodyPr/>
          <a:lstStyle/>
          <a:p>
            <a:pPr lvl="1" eaLnBrk="1" hangingPunct="1"/>
            <a:r>
              <a:rPr lang="en-US" altLang="ru-RU" u="sng">
                <a:latin typeface="Tahoma" pitchFamily="34" charset="0"/>
                <a:ea typeface="Tahoma" pitchFamily="34" charset="0"/>
                <a:cs typeface="Tahoma" pitchFamily="34" charset="0"/>
              </a:rPr>
              <a:t>horeca</a:t>
            </a:r>
            <a:r>
              <a:rPr lang="ru-RU" altLang="ru-RU" u="sng">
                <a:latin typeface="Tahoma" pitchFamily="34" charset="0"/>
                <a:ea typeface="Tahoma" pitchFamily="34" charset="0"/>
                <a:cs typeface="Tahoma" pitchFamily="34" charset="0"/>
              </a:rPr>
              <a:t>@1c-rating.kz</a:t>
            </a:r>
          </a:p>
        </p:txBody>
      </p:sp>
      <p:sp>
        <p:nvSpPr>
          <p:cNvPr id="7" name="Rectangle 9"/>
          <p:cNvSpPr txBox="1">
            <a:spLocks noChangeArrowheads="1"/>
          </p:cNvSpPr>
          <p:nvPr/>
        </p:nvSpPr>
        <p:spPr bwMode="auto">
          <a:xfrm>
            <a:off x="1164641" y="3176317"/>
            <a:ext cx="1362680" cy="326318"/>
          </a:xfrm>
          <a:prstGeom prst="rect">
            <a:avLst/>
          </a:prstGeom>
          <a:noFill/>
          <a:ln w="9525">
            <a:noFill/>
            <a:miter lim="800000"/>
            <a:headEnd/>
            <a:tailEnd/>
          </a:ln>
        </p:spPr>
        <p:txBody>
          <a:bodyPr/>
          <a:lstStyle/>
          <a:p>
            <a:pPr fontAlgn="auto">
              <a:spcBef>
                <a:spcPts val="0"/>
              </a:spcBef>
              <a:spcAft>
                <a:spcPts val="0"/>
              </a:spcAft>
              <a:defRPr/>
            </a:pPr>
            <a:r>
              <a:rPr lang="ru-RU" kern="0" dirty="0">
                <a:latin typeface="Tahoma" pitchFamily="34" charset="0"/>
                <a:ea typeface="Tahoma" pitchFamily="34" charset="0"/>
                <a:cs typeface="Tahoma" pitchFamily="34" charset="0"/>
              </a:rPr>
              <a:t>На сайте:</a:t>
            </a:r>
          </a:p>
        </p:txBody>
      </p:sp>
      <p:sp>
        <p:nvSpPr>
          <p:cNvPr id="8" name="Rectangle 9"/>
          <p:cNvSpPr txBox="1">
            <a:spLocks noChangeArrowheads="1"/>
          </p:cNvSpPr>
          <p:nvPr/>
        </p:nvSpPr>
        <p:spPr bwMode="auto">
          <a:xfrm>
            <a:off x="2364791" y="3176317"/>
            <a:ext cx="2997896" cy="326318"/>
          </a:xfrm>
          <a:prstGeom prst="rect">
            <a:avLst/>
          </a:prstGeom>
          <a:noFill/>
          <a:ln w="9525">
            <a:noFill/>
            <a:miter lim="800000"/>
            <a:headEnd/>
            <a:tailEnd/>
          </a:ln>
        </p:spPr>
        <p:txBody>
          <a:bodyPr/>
          <a:lstStyle/>
          <a:p>
            <a:pPr marL="216000" indent="-457200" fontAlgn="auto">
              <a:spcBef>
                <a:spcPts val="0"/>
              </a:spcBef>
              <a:spcAft>
                <a:spcPts val="0"/>
              </a:spcAft>
              <a:defRPr/>
            </a:pPr>
            <a:r>
              <a:rPr lang="en-US" u="sng" dirty="0">
                <a:ln w="0">
                  <a:noFill/>
                  <a:prstDash val="solid"/>
                </a:ln>
                <a:latin typeface="Tahoma" pitchFamily="34" charset="0"/>
                <a:ea typeface="Tahoma" pitchFamily="34" charset="0"/>
                <a:cs typeface="Tahoma" pitchFamily="34" charset="0"/>
              </a:rPr>
              <a:t>http://1c-rating.kz/sol/food</a:t>
            </a:r>
            <a:endParaRPr lang="ru-RU" u="sng" kern="0" dirty="0">
              <a:ln w="0">
                <a:noFill/>
                <a:prstDash val="solid"/>
              </a:ln>
              <a:latin typeface="Tahoma" pitchFamily="34" charset="0"/>
              <a:ea typeface="Tahoma" pitchFamily="34" charset="0"/>
              <a:cs typeface="Tahoma" pitchFamily="34" charset="0"/>
            </a:endParaRPr>
          </a:p>
        </p:txBody>
      </p:sp>
      <p:sp>
        <p:nvSpPr>
          <p:cNvPr id="9" name="Rectangle 9"/>
          <p:cNvSpPr txBox="1">
            <a:spLocks noChangeArrowheads="1"/>
          </p:cNvSpPr>
          <p:nvPr/>
        </p:nvSpPr>
        <p:spPr bwMode="auto">
          <a:xfrm>
            <a:off x="855079" y="3818374"/>
            <a:ext cx="7358472" cy="652636"/>
          </a:xfrm>
          <a:prstGeom prst="rect">
            <a:avLst/>
          </a:prstGeom>
          <a:noFill/>
          <a:ln w="9525">
            <a:noFill/>
            <a:miter lim="800000"/>
            <a:headEnd/>
            <a:tailEnd/>
          </a:ln>
        </p:spPr>
        <p:txBody>
          <a:bodyPr/>
          <a:lstStyle/>
          <a:p>
            <a:pPr fontAlgn="auto">
              <a:spcBef>
                <a:spcPts val="0"/>
              </a:spcBef>
              <a:spcAft>
                <a:spcPts val="0"/>
              </a:spcAft>
              <a:defRPr/>
            </a:pPr>
            <a:r>
              <a:rPr lang="ru-RU" kern="0" dirty="0">
                <a:latin typeface="Tahoma" pitchFamily="34" charset="0"/>
                <a:ea typeface="Tahoma" pitchFamily="34" charset="0"/>
                <a:cs typeface="Tahoma" pitchFamily="34" charset="0"/>
              </a:rPr>
              <a:t>Удаленное ознакомление с возможностями отраслевых решений на демо-сервере компании:</a:t>
            </a:r>
          </a:p>
        </p:txBody>
      </p:sp>
      <p:sp>
        <p:nvSpPr>
          <p:cNvPr id="10" name="Rectangle 9"/>
          <p:cNvSpPr txBox="1">
            <a:spLocks noChangeArrowheads="1"/>
          </p:cNvSpPr>
          <p:nvPr/>
        </p:nvSpPr>
        <p:spPr bwMode="auto">
          <a:xfrm>
            <a:off x="2355266" y="4549503"/>
            <a:ext cx="5152445" cy="326319"/>
          </a:xfrm>
          <a:prstGeom prst="rect">
            <a:avLst/>
          </a:prstGeom>
          <a:noFill/>
          <a:ln w="9525">
            <a:noFill/>
            <a:miter lim="800000"/>
            <a:headEnd/>
            <a:tailEnd/>
          </a:ln>
        </p:spPr>
        <p:txBody>
          <a:bodyPr/>
          <a:lstStyle/>
          <a:p>
            <a:pPr marL="216000" indent="-457200" fontAlgn="auto">
              <a:spcBef>
                <a:spcPts val="0"/>
              </a:spcBef>
              <a:spcAft>
                <a:spcPts val="0"/>
              </a:spcAft>
              <a:defRPr/>
            </a:pPr>
            <a:r>
              <a:rPr lang="en-US" u="sng" dirty="0">
                <a:ln w="0">
                  <a:noFill/>
                  <a:prstDash val="solid"/>
                </a:ln>
                <a:latin typeface="Tahoma" pitchFamily="34" charset="0"/>
                <a:ea typeface="Tahoma" pitchFamily="34" charset="0"/>
                <a:cs typeface="Tahoma" pitchFamily="34" charset="0"/>
              </a:rPr>
              <a:t>http://1c-rating.kz/demoserver</a:t>
            </a:r>
            <a:endParaRPr lang="ru-RU" u="sng" kern="0" dirty="0">
              <a:ln w="0">
                <a:noFill/>
                <a:prstDash val="solid"/>
              </a:ln>
              <a:latin typeface="Tahoma" pitchFamily="34" charset="0"/>
              <a:ea typeface="Tahoma" pitchFamily="34" charset="0"/>
              <a:cs typeface="Tahoma" pitchFamily="34" charset="0"/>
            </a:endParaRPr>
          </a:p>
        </p:txBody>
      </p:sp>
      <p:pic>
        <p:nvPicPr>
          <p:cNvPr id="11" name="Рисунок 6" descr="Логотип.png"/>
          <p:cNvPicPr>
            <a:picLocks noChangeAspect="1"/>
          </p:cNvPicPr>
          <p:nvPr/>
        </p:nvPicPr>
        <p:blipFill>
          <a:blip r:embed="rId2" cstate="print"/>
          <a:srcRect/>
          <a:stretch>
            <a:fillRect/>
          </a:stretch>
        </p:blipFill>
        <p:spPr bwMode="auto">
          <a:xfrm>
            <a:off x="635167" y="889867"/>
            <a:ext cx="3812476" cy="92965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Заголовок 7"/>
          <p:cNvSpPr>
            <a:spLocks noGrp="1"/>
          </p:cNvSpPr>
          <p:nvPr>
            <p:ph type="ctrTitle"/>
          </p:nvPr>
        </p:nvSpPr>
        <p:spPr bwMode="auto"/>
        <p:txBody>
          <a:bodyPr/>
          <a:lstStyle/>
          <a:p>
            <a:pPr>
              <a:defRPr/>
            </a:pPr>
            <a:r>
              <a:rPr lang="ru-RU" dirty="0" smtClean="0"/>
              <a:t>Основные возможности</a:t>
            </a:r>
            <a:endParaRPr lang="ru-RU" dirty="0"/>
          </a:p>
        </p:txBody>
      </p:sp>
      <p:sp>
        <p:nvSpPr>
          <p:cNvPr id="4" name="Текст 1"/>
          <p:cNvSpPr txBox="1">
            <a:spLocks noGrp="1"/>
          </p:cNvSpPr>
          <p:nvPr>
            <p:ph type="subTitle" idx="1"/>
          </p:nvPr>
        </p:nvSpPr>
        <p:spPr bwMode="auto">
          <a:xfrm>
            <a:off x="480060" y="847164"/>
            <a:ext cx="8214360" cy="4215653"/>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000" indent="-342000" algn="l" rtl="0" eaLnBrk="0" fontAlgn="base" hangingPunct="0">
              <a:spcBef>
                <a:spcPct val="20000"/>
              </a:spcBef>
              <a:spcAft>
                <a:spcPct val="0"/>
              </a:spcAft>
              <a:buFontTx/>
              <a:buBlip>
                <a:blip r:embed="rId2"/>
              </a:buBlip>
              <a:defRPr lang="ru-RU" sz="2000" b="1" kern="1200">
                <a:solidFill>
                  <a:srgbClr val="794D2D"/>
                </a:solidFill>
                <a:latin typeface="Arial" pitchFamily="34" charset="0"/>
                <a:ea typeface="+mj-ea"/>
                <a:cs typeface="Arial" pitchFamily="34" charset="0"/>
              </a:defRPr>
            </a:lvl1pPr>
            <a:lvl2pPr marL="741600" indent="-284400" algn="l" rtl="0" eaLnBrk="0" fontAlgn="base" hangingPunct="0">
              <a:spcBef>
                <a:spcPct val="20000"/>
              </a:spcBef>
              <a:spcAft>
                <a:spcPct val="0"/>
              </a:spcAft>
              <a:buFontTx/>
              <a:buBlip>
                <a:blip r:embed="rId3"/>
              </a:buBlip>
              <a:defRPr lang="ru-RU" sz="2000" b="1" kern="1200">
                <a:solidFill>
                  <a:srgbClr val="794D2D"/>
                </a:solidFill>
                <a:latin typeface="Arial" pitchFamily="34" charset="0"/>
                <a:ea typeface="+mn-ea"/>
                <a:cs typeface="Arial" pitchFamily="34" charset="0"/>
              </a:defRPr>
            </a:lvl2pPr>
            <a:lvl3pPr marL="1373188" indent="-342900" algn="l" rtl="0" eaLnBrk="0" fontAlgn="base" hangingPunct="0">
              <a:spcBef>
                <a:spcPct val="20000"/>
              </a:spcBef>
              <a:spcAft>
                <a:spcPct val="0"/>
              </a:spcAft>
              <a:buBlip>
                <a:blip r:embed="rId4"/>
              </a:buBlip>
              <a:defRPr lang="ru-RU" sz="2000" b="1" kern="1200" dirty="0">
                <a:solidFill>
                  <a:srgbClr val="003399"/>
                </a:solidFill>
                <a:latin typeface="Arial" pitchFamily="34" charset="0"/>
                <a:ea typeface="+mn-ea"/>
                <a:cs typeface="Arial" pitchFamily="34" charset="0"/>
              </a:defRPr>
            </a:lvl3pPr>
            <a:lvl4pPr marL="1655763" indent="-342900" algn="l" rtl="0" eaLnBrk="0" fontAlgn="base" hangingPunct="0">
              <a:spcBef>
                <a:spcPct val="20000"/>
              </a:spcBef>
              <a:spcAft>
                <a:spcPct val="0"/>
              </a:spcAft>
              <a:buClr>
                <a:srgbClr val="482400"/>
              </a:buClr>
              <a:buFont typeface="Arial" panose="020B0604020202020204" pitchFamily="34" charset="0"/>
              <a:buChar char="•"/>
              <a:defRPr lang="ru-RU" sz="1600" kern="1200" dirty="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lang="ru-RU" sz="16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Font typeface="Wingdings" pitchFamily="2" charset="2"/>
              <a:buChar char="Ø"/>
              <a:defRPr/>
            </a:pPr>
            <a:r>
              <a:rPr sz="1800" b="0" dirty="0" smtClean="0">
                <a:solidFill>
                  <a:schemeClr val="tx1"/>
                </a:solidFill>
                <a:latin typeface="Tahoma" pitchFamily="34" charset="0"/>
                <a:ea typeface="Tahoma" pitchFamily="34" charset="0"/>
                <a:cs typeface="Tahoma" pitchFamily="34" charset="0"/>
              </a:rPr>
              <a:t> </a:t>
            </a:r>
            <a:r>
              <a:rPr sz="1800" b="0" dirty="0" err="1" smtClean="0">
                <a:solidFill>
                  <a:schemeClr val="tx1"/>
                </a:solidFill>
                <a:latin typeface="Tahoma" pitchFamily="34" charset="0"/>
                <a:ea typeface="Tahoma" pitchFamily="34" charset="0"/>
                <a:cs typeface="Tahoma" pitchFamily="34" charset="0"/>
              </a:rPr>
              <a:t>ведение</a:t>
            </a:r>
            <a:r>
              <a:rPr sz="1800" b="0" dirty="0" smtClean="0">
                <a:solidFill>
                  <a:schemeClr val="tx1"/>
                </a:solidFill>
                <a:latin typeface="Tahoma" pitchFamily="34" charset="0"/>
                <a:ea typeface="Tahoma" pitchFamily="34" charset="0"/>
                <a:cs typeface="Tahoma" pitchFamily="34" charset="0"/>
              </a:rPr>
              <a:t> </a:t>
            </a:r>
            <a:r>
              <a:rPr sz="1800" b="0" dirty="0" smtClean="0">
                <a:solidFill>
                  <a:schemeClr val="tx1"/>
                </a:solidFill>
                <a:latin typeface="Tahoma" pitchFamily="34" charset="0"/>
                <a:ea typeface="Tahoma" pitchFamily="34" charset="0"/>
                <a:cs typeface="Tahoma" pitchFamily="34" charset="0"/>
              </a:rPr>
              <a:t>списков рецептур различного вида (приготовление, разделка и </a:t>
            </a:r>
            <a:r>
              <a:rPr sz="1800" b="0" dirty="0" err="1" smtClean="0">
                <a:solidFill>
                  <a:schemeClr val="tx1"/>
                </a:solidFill>
                <a:latin typeface="Tahoma" pitchFamily="34" charset="0"/>
                <a:ea typeface="Tahoma" pitchFamily="34" charset="0"/>
                <a:cs typeface="Tahoma" pitchFamily="34" charset="0"/>
              </a:rPr>
              <a:t>разукомплектация</a:t>
            </a:r>
            <a:r>
              <a:rPr sz="1800" b="0" dirty="0" smtClean="0">
                <a:solidFill>
                  <a:schemeClr val="tx1"/>
                </a:solidFill>
                <a:latin typeface="Tahoma" pitchFamily="34" charset="0"/>
                <a:ea typeface="Tahoma" pitchFamily="34" charset="0"/>
                <a:cs typeface="Tahoma" pitchFamily="34" charset="0"/>
              </a:rPr>
              <a:t>);</a:t>
            </a:r>
          </a:p>
          <a:p>
            <a:pPr marL="0" indent="0">
              <a:spcAft>
                <a:spcPts val="1200"/>
              </a:spcAft>
              <a:buFont typeface="Wingdings" pitchFamily="2" charset="2"/>
              <a:buChar char="Ø"/>
              <a:defRPr/>
            </a:pPr>
            <a:r>
              <a:rPr sz="1800" b="0" dirty="0" smtClean="0">
                <a:solidFill>
                  <a:schemeClr val="tx1"/>
                </a:solidFill>
                <a:latin typeface="Tahoma" pitchFamily="34" charset="0"/>
                <a:ea typeface="Tahoma" pitchFamily="34" charset="0"/>
                <a:cs typeface="Tahoma" pitchFamily="34" charset="0"/>
              </a:rPr>
              <a:t> </a:t>
            </a:r>
            <a:r>
              <a:rPr sz="1800" b="0" dirty="0" err="1" smtClean="0">
                <a:solidFill>
                  <a:schemeClr val="tx1"/>
                </a:solidFill>
                <a:latin typeface="Tahoma" pitchFamily="34" charset="0"/>
                <a:ea typeface="Tahoma" pitchFamily="34" charset="0"/>
                <a:cs typeface="Tahoma" pitchFamily="34" charset="0"/>
              </a:rPr>
              <a:t>учет</a:t>
            </a:r>
            <a:r>
              <a:rPr sz="1800" b="0" dirty="0" smtClean="0">
                <a:solidFill>
                  <a:schemeClr val="tx1"/>
                </a:solidFill>
                <a:latin typeface="Tahoma" pitchFamily="34" charset="0"/>
                <a:ea typeface="Tahoma" pitchFamily="34" charset="0"/>
                <a:cs typeface="Tahoma" pitchFamily="34" charset="0"/>
              </a:rPr>
              <a:t> </a:t>
            </a:r>
            <a:r>
              <a:rPr sz="1800" b="0" dirty="0" smtClean="0">
                <a:solidFill>
                  <a:schemeClr val="tx1"/>
                </a:solidFill>
                <a:latin typeface="Tahoma" pitchFamily="34" charset="0"/>
                <a:ea typeface="Tahoma" pitchFamily="34" charset="0"/>
                <a:cs typeface="Tahoma" pitchFamily="34" charset="0"/>
              </a:rPr>
              <a:t>запасов в различных единицах измерения;</a:t>
            </a:r>
          </a:p>
          <a:p>
            <a:pPr marL="0" indent="0">
              <a:spcAft>
                <a:spcPts val="1200"/>
              </a:spcAft>
              <a:buFont typeface="Wingdings" pitchFamily="2" charset="2"/>
              <a:buChar char="Ø"/>
              <a:defRPr/>
            </a:pPr>
            <a:r>
              <a:rPr sz="1800" b="0" dirty="0" smtClean="0">
                <a:solidFill>
                  <a:schemeClr val="tx1"/>
                </a:solidFill>
                <a:latin typeface="Tahoma" pitchFamily="34" charset="0"/>
                <a:ea typeface="Tahoma" pitchFamily="34" charset="0"/>
                <a:cs typeface="Tahoma" pitchFamily="34" charset="0"/>
              </a:rPr>
              <a:t> </a:t>
            </a:r>
            <a:r>
              <a:rPr sz="1800" b="0" dirty="0" err="1" smtClean="0">
                <a:solidFill>
                  <a:schemeClr val="tx1"/>
                </a:solidFill>
                <a:latin typeface="Tahoma" pitchFamily="34" charset="0"/>
                <a:ea typeface="Tahoma" pitchFamily="34" charset="0"/>
                <a:cs typeface="Tahoma" pitchFamily="34" charset="0"/>
              </a:rPr>
              <a:t>учет</a:t>
            </a:r>
            <a:r>
              <a:rPr sz="1800" b="0" dirty="0" smtClean="0">
                <a:solidFill>
                  <a:schemeClr val="tx1"/>
                </a:solidFill>
                <a:latin typeface="Tahoma" pitchFamily="34" charset="0"/>
                <a:ea typeface="Tahoma" pitchFamily="34" charset="0"/>
                <a:cs typeface="Tahoma" pitchFamily="34" charset="0"/>
              </a:rPr>
              <a:t> </a:t>
            </a:r>
            <a:r>
              <a:rPr sz="1800" b="0" dirty="0" smtClean="0">
                <a:solidFill>
                  <a:schemeClr val="tx1"/>
                </a:solidFill>
                <a:latin typeface="Tahoma" pitchFamily="34" charset="0"/>
                <a:ea typeface="Tahoma" pitchFamily="34" charset="0"/>
                <a:cs typeface="Tahoma" pitchFamily="34" charset="0"/>
              </a:rPr>
              <a:t>сезонных потерь при холодной обработке;</a:t>
            </a:r>
          </a:p>
          <a:p>
            <a:pPr marL="0" indent="0">
              <a:spcAft>
                <a:spcPts val="1200"/>
              </a:spcAft>
              <a:buFont typeface="Wingdings" pitchFamily="2" charset="2"/>
              <a:buChar char="Ø"/>
              <a:defRPr/>
            </a:pPr>
            <a:r>
              <a:rPr sz="1800" b="0" dirty="0" smtClean="0">
                <a:solidFill>
                  <a:schemeClr val="tx1"/>
                </a:solidFill>
                <a:latin typeface="Tahoma" pitchFamily="34" charset="0"/>
                <a:ea typeface="Tahoma" pitchFamily="34" charset="0"/>
                <a:cs typeface="Tahoma" pitchFamily="34" charset="0"/>
              </a:rPr>
              <a:t> </a:t>
            </a:r>
            <a:r>
              <a:rPr sz="1800" b="0" dirty="0" err="1" smtClean="0">
                <a:solidFill>
                  <a:schemeClr val="tx1"/>
                </a:solidFill>
                <a:latin typeface="Tahoma" pitchFamily="34" charset="0"/>
                <a:ea typeface="Tahoma" pitchFamily="34" charset="0"/>
                <a:cs typeface="Tahoma" pitchFamily="34" charset="0"/>
              </a:rPr>
              <a:t>учет</a:t>
            </a:r>
            <a:r>
              <a:rPr sz="1800" b="0" dirty="0" smtClean="0">
                <a:solidFill>
                  <a:schemeClr val="tx1"/>
                </a:solidFill>
                <a:latin typeface="Tahoma" pitchFamily="34" charset="0"/>
                <a:ea typeface="Tahoma" pitchFamily="34" charset="0"/>
                <a:cs typeface="Tahoma" pitchFamily="34" charset="0"/>
              </a:rPr>
              <a:t> </a:t>
            </a:r>
            <a:r>
              <a:rPr sz="1800" b="0" dirty="0" smtClean="0">
                <a:solidFill>
                  <a:schemeClr val="tx1"/>
                </a:solidFill>
                <a:latin typeface="Tahoma" pitchFamily="34" charset="0"/>
                <a:ea typeface="Tahoma" pitchFamily="34" charset="0"/>
                <a:cs typeface="Tahoma" pitchFamily="34" charset="0"/>
              </a:rPr>
              <a:t>пищевой и энергетической ценности продуктов;</a:t>
            </a:r>
          </a:p>
          <a:p>
            <a:pPr marL="0" indent="0">
              <a:spcAft>
                <a:spcPts val="1200"/>
              </a:spcAft>
              <a:buFont typeface="Wingdings" pitchFamily="2" charset="2"/>
              <a:buChar char="Ø"/>
              <a:defRPr/>
            </a:pPr>
            <a:r>
              <a:rPr sz="1800" b="0" dirty="0" smtClean="0">
                <a:solidFill>
                  <a:schemeClr val="tx1"/>
                </a:solidFill>
                <a:latin typeface="Tahoma" pitchFamily="34" charset="0"/>
                <a:ea typeface="Tahoma" pitchFamily="34" charset="0"/>
                <a:cs typeface="Tahoma" pitchFamily="34" charset="0"/>
              </a:rPr>
              <a:t> </a:t>
            </a:r>
            <a:r>
              <a:rPr sz="1800" b="0" dirty="0" err="1" smtClean="0">
                <a:solidFill>
                  <a:schemeClr val="tx1"/>
                </a:solidFill>
                <a:latin typeface="Tahoma" pitchFamily="34" charset="0"/>
                <a:ea typeface="Tahoma" pitchFamily="34" charset="0"/>
                <a:cs typeface="Tahoma" pitchFamily="34" charset="0"/>
              </a:rPr>
              <a:t>механизмы</a:t>
            </a:r>
            <a:r>
              <a:rPr sz="1800" b="0" dirty="0" smtClean="0">
                <a:solidFill>
                  <a:schemeClr val="tx1"/>
                </a:solidFill>
                <a:latin typeface="Tahoma" pitchFamily="34" charset="0"/>
                <a:ea typeface="Tahoma" pitchFamily="34" charset="0"/>
                <a:cs typeface="Tahoma" pitchFamily="34" charset="0"/>
              </a:rPr>
              <a:t> </a:t>
            </a:r>
            <a:r>
              <a:rPr sz="1800" b="0" dirty="0" smtClean="0">
                <a:solidFill>
                  <a:schemeClr val="tx1"/>
                </a:solidFill>
                <a:latin typeface="Tahoma" pitchFamily="34" charset="0"/>
                <a:ea typeface="Tahoma" pitchFamily="34" charset="0"/>
                <a:cs typeface="Tahoma" pitchFamily="34" charset="0"/>
              </a:rPr>
              <a:t>формирования и расчета различных видов цен;</a:t>
            </a:r>
          </a:p>
          <a:p>
            <a:pPr marL="0" indent="0">
              <a:spcAft>
                <a:spcPts val="1200"/>
              </a:spcAft>
              <a:buFont typeface="Wingdings" pitchFamily="2" charset="2"/>
              <a:buChar char="Ø"/>
              <a:defRPr/>
            </a:pPr>
            <a:r>
              <a:rPr sz="1800" b="0" dirty="0" smtClean="0">
                <a:solidFill>
                  <a:schemeClr val="tx1"/>
                </a:solidFill>
                <a:latin typeface="Tahoma" pitchFamily="34" charset="0"/>
                <a:ea typeface="Tahoma" pitchFamily="34" charset="0"/>
                <a:cs typeface="Tahoma" pitchFamily="34" charset="0"/>
              </a:rPr>
              <a:t> </a:t>
            </a:r>
            <a:r>
              <a:rPr sz="1800" b="0" dirty="0" err="1" smtClean="0">
                <a:solidFill>
                  <a:schemeClr val="tx1"/>
                </a:solidFill>
                <a:latin typeface="Tahoma" pitchFamily="34" charset="0"/>
                <a:ea typeface="Tahoma" pitchFamily="34" charset="0"/>
                <a:cs typeface="Tahoma" pitchFamily="34" charset="0"/>
              </a:rPr>
              <a:t>гибкие</a:t>
            </a:r>
            <a:r>
              <a:rPr sz="1800" b="0" dirty="0" smtClean="0">
                <a:solidFill>
                  <a:schemeClr val="tx1"/>
                </a:solidFill>
                <a:latin typeface="Tahoma" pitchFamily="34" charset="0"/>
                <a:ea typeface="Tahoma" pitchFamily="34" charset="0"/>
                <a:cs typeface="Tahoma" pitchFamily="34" charset="0"/>
              </a:rPr>
              <a:t> </a:t>
            </a:r>
            <a:r>
              <a:rPr sz="1800" b="0" dirty="0">
                <a:solidFill>
                  <a:schemeClr val="tx1"/>
                </a:solidFill>
                <a:latin typeface="Tahoma" pitchFamily="34" charset="0"/>
                <a:ea typeface="Tahoma" pitchFamily="34" charset="0"/>
                <a:cs typeface="Tahoma" pitchFamily="34" charset="0"/>
              </a:rPr>
              <a:t>схемы списания продуктов, используемых на приготовление блюд</a:t>
            </a:r>
            <a:r>
              <a:rPr sz="1800" b="0" dirty="0" smtClean="0">
                <a:solidFill>
                  <a:schemeClr val="tx1"/>
                </a:solidFill>
                <a:latin typeface="Tahoma" pitchFamily="34" charset="0"/>
                <a:ea typeface="Tahoma" pitchFamily="34" charset="0"/>
                <a:cs typeface="Tahoma" pitchFamily="34" charset="0"/>
              </a:rPr>
              <a:t>;</a:t>
            </a:r>
          </a:p>
          <a:p>
            <a:pPr marL="0" indent="0">
              <a:spcAft>
                <a:spcPts val="1200"/>
              </a:spcAft>
              <a:buFont typeface="Wingdings" pitchFamily="2" charset="2"/>
              <a:buChar char="Ø"/>
              <a:defRPr/>
            </a:pPr>
            <a:r>
              <a:rPr sz="1800" b="0" dirty="0" smtClean="0">
                <a:solidFill>
                  <a:schemeClr val="tx1"/>
                </a:solidFill>
                <a:latin typeface="Tahoma" pitchFamily="34" charset="0"/>
                <a:ea typeface="Tahoma" pitchFamily="34" charset="0"/>
                <a:cs typeface="Tahoma" pitchFamily="34" charset="0"/>
              </a:rPr>
              <a:t> </a:t>
            </a:r>
            <a:r>
              <a:rPr sz="1800" b="0" dirty="0" err="1" smtClean="0">
                <a:solidFill>
                  <a:schemeClr val="tx1"/>
                </a:solidFill>
                <a:latin typeface="Tahoma" pitchFamily="34" charset="0"/>
                <a:ea typeface="Tahoma" pitchFamily="34" charset="0"/>
                <a:cs typeface="Tahoma" pitchFamily="34" charset="0"/>
              </a:rPr>
              <a:t>работа</a:t>
            </a:r>
            <a:r>
              <a:rPr sz="1800" b="0" dirty="0" smtClean="0">
                <a:solidFill>
                  <a:schemeClr val="tx1"/>
                </a:solidFill>
                <a:latin typeface="Tahoma" pitchFamily="34" charset="0"/>
                <a:ea typeface="Tahoma" pitchFamily="34" charset="0"/>
                <a:cs typeface="Tahoma" pitchFamily="34" charset="0"/>
              </a:rPr>
              <a:t> </a:t>
            </a:r>
            <a:r>
              <a:rPr sz="1800" b="0" dirty="0" smtClean="0">
                <a:solidFill>
                  <a:schemeClr val="tx1"/>
                </a:solidFill>
                <a:latin typeface="Tahoma" pitchFamily="34" charset="0"/>
                <a:ea typeface="Tahoma" pitchFamily="34" charset="0"/>
                <a:cs typeface="Tahoma" pitchFamily="34" charset="0"/>
              </a:rPr>
              <a:t>с торговым оборудованием;</a:t>
            </a:r>
          </a:p>
          <a:p>
            <a:pPr marL="0" indent="0">
              <a:spcAft>
                <a:spcPts val="1200"/>
              </a:spcAft>
              <a:buFont typeface="Wingdings" pitchFamily="2" charset="2"/>
              <a:buChar char="Ø"/>
              <a:defRPr/>
            </a:pPr>
            <a:r>
              <a:rPr sz="1800" b="0" dirty="0" smtClean="0">
                <a:solidFill>
                  <a:schemeClr val="tx1"/>
                </a:solidFill>
                <a:latin typeface="Tahoma" pitchFamily="34" charset="0"/>
                <a:ea typeface="Tahoma" pitchFamily="34" charset="0"/>
                <a:cs typeface="Tahoma" pitchFamily="34" charset="0"/>
              </a:rPr>
              <a:t> </a:t>
            </a:r>
            <a:r>
              <a:rPr sz="1800" b="0" dirty="0" err="1" smtClean="0">
                <a:solidFill>
                  <a:schemeClr val="tx1"/>
                </a:solidFill>
                <a:latin typeface="Tahoma" pitchFamily="34" charset="0"/>
                <a:ea typeface="Tahoma" pitchFamily="34" charset="0"/>
                <a:cs typeface="Tahoma" pitchFamily="34" charset="0"/>
              </a:rPr>
              <a:t>обмен</a:t>
            </a:r>
            <a:r>
              <a:rPr sz="1800" b="0" dirty="0" smtClean="0">
                <a:solidFill>
                  <a:schemeClr val="tx1"/>
                </a:solidFill>
                <a:latin typeface="Tahoma" pitchFamily="34" charset="0"/>
                <a:ea typeface="Tahoma" pitchFamily="34" charset="0"/>
                <a:cs typeface="Tahoma" pitchFamily="34" charset="0"/>
              </a:rPr>
              <a:t> </a:t>
            </a:r>
            <a:r>
              <a:rPr sz="1800" b="0" dirty="0" smtClean="0">
                <a:solidFill>
                  <a:schemeClr val="tx1"/>
                </a:solidFill>
                <a:latin typeface="Tahoma" pitchFamily="34" charset="0"/>
                <a:ea typeface="Tahoma" pitchFamily="34" charset="0"/>
                <a:cs typeface="Tahoma" pitchFamily="34" charset="0"/>
              </a:rPr>
              <a:t>с фронт – офисными системами</a:t>
            </a:r>
            <a:r>
              <a:rPr sz="1800" dirty="0" smtClean="0">
                <a:latin typeface="Tahoma" pitchFamily="34" charset="0"/>
                <a:ea typeface="Tahoma" pitchFamily="34" charset="0"/>
                <a:cs typeface="Tahoma" pitchFamily="34" charset="0"/>
              </a:rPr>
              <a:t>.</a:t>
            </a:r>
            <a:endParaRPr sz="1800" dirty="0">
              <a:latin typeface="Tahoma" pitchFamily="34" charset="0"/>
              <a:ea typeface="Tahoma" pitchFamily="34" charset="0"/>
              <a:cs typeface="Tahoma" pitchFamily="34" charset="0"/>
            </a:endParaRPr>
          </a:p>
          <a:p>
            <a:pPr marL="0" indent="0">
              <a:spcAft>
                <a:spcPts val="1200"/>
              </a:spcAft>
              <a:buFont typeface="Wingdings" pitchFamily="2" charset="2"/>
              <a:buChar char="Ø"/>
              <a:defRPr/>
            </a:pPr>
            <a:endParaRPr sz="1800" dirty="0" smtClean="0">
              <a:latin typeface="Tahoma" pitchFamily="34" charset="0"/>
              <a:ea typeface="Tahoma" pitchFamily="34" charset="0"/>
              <a:cs typeface="Tahoma" pitchFamily="34" charset="0"/>
            </a:endParaRPr>
          </a:p>
          <a:p>
            <a:pPr marL="0" indent="0">
              <a:spcAft>
                <a:spcPts val="1200"/>
              </a:spcAft>
              <a:buFont typeface="Wingdings" pitchFamily="2" charset="2"/>
              <a:buChar char="Ø"/>
              <a:defRPr/>
            </a:pPr>
            <a:endParaRPr sz="1800" dirty="0" smtClean="0">
              <a:latin typeface="Tahoma" pitchFamily="34" charset="0"/>
              <a:ea typeface="Tahoma" pitchFamily="34" charset="0"/>
              <a:cs typeface="Tahoma" pitchFamily="34" charset="0"/>
            </a:endParaRPr>
          </a:p>
          <a:p>
            <a:pPr marL="0" indent="0">
              <a:spcAft>
                <a:spcPts val="1200"/>
              </a:spcAft>
              <a:buFont typeface="Wingdings" pitchFamily="2" charset="2"/>
              <a:buChar char="Ø"/>
              <a:defRPr/>
            </a:pPr>
            <a:endParaRPr sz="1800" dirty="0" smtClean="0">
              <a:latin typeface="Tahoma" pitchFamily="34" charset="0"/>
              <a:ea typeface="Tahoma" pitchFamily="34" charset="0"/>
              <a:cs typeface="Tahoma" pitchFamily="34" charset="0"/>
            </a:endParaRPr>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Номенклатура</a:t>
            </a:r>
            <a:endParaRPr lang="ru-RU" dirty="0"/>
          </a:p>
        </p:txBody>
      </p:sp>
      <p:sp>
        <p:nvSpPr>
          <p:cNvPr id="3" name="Подзаголовок 2"/>
          <p:cNvSpPr>
            <a:spLocks noGrp="1"/>
          </p:cNvSpPr>
          <p:nvPr>
            <p:ph type="subTitle" idx="1"/>
          </p:nvPr>
        </p:nvSpPr>
        <p:spPr/>
        <p:txBody>
          <a:bodyPr/>
          <a:lstStyle/>
          <a:p>
            <a:pPr>
              <a:spcBef>
                <a:spcPct val="20000"/>
              </a:spcBef>
            </a:pPr>
            <a:r>
              <a:rPr lang="ru-RU" altLang="ru-RU" dirty="0" smtClean="0"/>
              <a:t>Для ингредиентов можно создать список взаимозаменяемых продуктов (аналогов) для их дальнейшего использования при списании в производство.</a:t>
            </a:r>
          </a:p>
        </p:txBody>
      </p:sp>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936878" y="1563201"/>
            <a:ext cx="1062316" cy="812649"/>
          </a:xfrm>
          <a:prstGeom prst="ellipse">
            <a:avLst/>
          </a:prstGeom>
          <a:ln w="3175"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963771" y="2689411"/>
            <a:ext cx="1035424" cy="824729"/>
          </a:xfrm>
          <a:prstGeom prst="ellipse">
            <a:avLst/>
          </a:prstGeom>
          <a:ln w="6350" cap="rnd">
            <a:solidFill>
              <a:srgbClr val="FFC000"/>
            </a:solidFill>
          </a:ln>
          <a:effectLst/>
          <a:scene3d>
            <a:camera prst="orthographicFront"/>
            <a:lightRig rig="contrasting" dir="t">
              <a:rot lat="0" lon="0" rev="3000000"/>
            </a:lightRig>
          </a:scene3d>
          <a:sp3d contourW="7620">
            <a:bevelT w="95250" h="31750"/>
            <a:contourClr>
              <a:srgbClr val="333333"/>
            </a:contourClr>
          </a:sp3d>
        </p:spPr>
      </p:pic>
      <p:sp>
        <p:nvSpPr>
          <p:cNvPr id="7" name="Выгнутая влево стрелка 6"/>
          <p:cNvSpPr/>
          <p:nvPr/>
        </p:nvSpPr>
        <p:spPr bwMode="auto">
          <a:xfrm>
            <a:off x="7338921" y="2181983"/>
            <a:ext cx="331280" cy="729306"/>
          </a:xfrm>
          <a:prstGeom prst="curvedRightArrow">
            <a:avLst/>
          </a:prstGeom>
          <a:solidFill>
            <a:srgbClr val="FFC000"/>
          </a:solidFill>
          <a:ln>
            <a:solidFill>
              <a:srgbClr val="FFC000"/>
            </a:solidFill>
          </a:ln>
          <a:effectLst>
            <a:glow rad="63500">
              <a:schemeClr val="accent4">
                <a:satMod val="175000"/>
                <a:alpha val="40000"/>
              </a:schemeClr>
            </a:glow>
          </a:effectLst>
          <a:extLst/>
        </p:spPr>
        <p:txBody>
          <a:bodyPr wrap="none" anchor="ctr"/>
          <a:lstStyle/>
          <a:p>
            <a:pPr algn="ctr" eaLnBrk="1" hangingPunct="1">
              <a:defRPr/>
            </a:pPr>
            <a:endParaRPr lang="ru-RU" sz="2400">
              <a:latin typeface="Arial" panose="020B0604020202020204" pitchFamily="34" charset="0"/>
            </a:endParaRPr>
          </a:p>
        </p:txBody>
      </p:sp>
      <p:pic>
        <p:nvPicPr>
          <p:cNvPr id="8" name="Рисунок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717093" y="1554799"/>
            <a:ext cx="1043665" cy="797712"/>
          </a:xfrm>
          <a:prstGeom prst="ellipse">
            <a:avLst/>
          </a:prstGeom>
          <a:ln w="3175"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Рисунок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723817" y="2687200"/>
            <a:ext cx="1052267" cy="835929"/>
          </a:xfrm>
          <a:prstGeom prst="ellipse">
            <a:avLst/>
          </a:prstGeom>
          <a:ln w="3175" cap="rnd">
            <a:solidFill>
              <a:srgbClr val="FFC000"/>
            </a:solidFill>
          </a:ln>
          <a:effectLst/>
          <a:scene3d>
            <a:camera prst="orthographicFront"/>
            <a:lightRig rig="contrasting" dir="t">
              <a:rot lat="0" lon="0" rev="3000000"/>
            </a:lightRig>
          </a:scene3d>
          <a:sp3d contourW="7620">
            <a:bevelT w="95250" h="31750"/>
            <a:contourClr>
              <a:srgbClr val="333333"/>
            </a:contourClr>
          </a:sp3d>
        </p:spPr>
      </p:pic>
      <p:sp>
        <p:nvSpPr>
          <p:cNvPr id="10" name="Выгнутая влево стрелка 9"/>
          <p:cNvSpPr/>
          <p:nvPr/>
        </p:nvSpPr>
        <p:spPr bwMode="auto">
          <a:xfrm>
            <a:off x="5575115" y="2206636"/>
            <a:ext cx="331280" cy="744993"/>
          </a:xfrm>
          <a:prstGeom prst="curvedRightArrow">
            <a:avLst/>
          </a:prstGeom>
          <a:solidFill>
            <a:srgbClr val="FFC000"/>
          </a:solidFill>
          <a:ln>
            <a:solidFill>
              <a:srgbClr val="FFC000"/>
            </a:solidFill>
          </a:ln>
          <a:effectLst>
            <a:glow rad="63500">
              <a:schemeClr val="accent4">
                <a:satMod val="175000"/>
                <a:alpha val="40000"/>
              </a:schemeClr>
            </a:glow>
          </a:effectLst>
          <a:extLst/>
        </p:spPr>
        <p:txBody>
          <a:bodyPr wrap="none" anchor="ctr"/>
          <a:lstStyle/>
          <a:p>
            <a:pPr algn="ctr" eaLnBrk="1" hangingPunct="1">
              <a:defRPr/>
            </a:pPr>
            <a:endParaRPr lang="ru-RU" sz="2400">
              <a:latin typeface="Arial" panose="020B0604020202020204" pitchFamily="34" charset="0"/>
            </a:endParaRPr>
          </a:p>
        </p:txBody>
      </p:sp>
      <p:pic>
        <p:nvPicPr>
          <p:cNvPr id="11" name="Рисунок 10"/>
          <p:cNvPicPr>
            <a:picLocks noChangeAspect="1"/>
          </p:cNvPicPr>
          <p:nvPr/>
        </p:nvPicPr>
        <p:blipFill>
          <a:blip r:embed="rId6" cstate="print"/>
          <a:stretch>
            <a:fillRect/>
          </a:stretch>
        </p:blipFill>
        <p:spPr>
          <a:xfrm>
            <a:off x="181536" y="1703575"/>
            <a:ext cx="5162550" cy="3043237"/>
          </a:xfrm>
          <a:prstGeom prst="rect">
            <a:avLst/>
          </a:prstGeom>
          <a:ln>
            <a:solidFill>
              <a:schemeClr val="bg1">
                <a:lumMod val="50000"/>
              </a:schemeClr>
            </a:solidFill>
          </a:ln>
        </p:spPr>
      </p:pic>
      <p:pic>
        <p:nvPicPr>
          <p:cNvPr id="12" name="Picture 11" descr="[Image]"/>
          <p:cNvPicPr>
            <a:picLocks noChangeAspect="1" noChangeArrowheads="1"/>
          </p:cNvPicPr>
          <p:nvPr/>
        </p:nvPicPr>
        <p:blipFill>
          <a:blip r:embed="rId7" cstate="print"/>
          <a:srcRect/>
          <a:stretch>
            <a:fillRect/>
          </a:stretch>
        </p:blipFill>
        <p:spPr bwMode="auto">
          <a:xfrm>
            <a:off x="6586258" y="3563472"/>
            <a:ext cx="1500674" cy="127410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Номенклатура</a:t>
            </a:r>
            <a:endParaRPr lang="ru-RU" dirty="0"/>
          </a:p>
        </p:txBody>
      </p:sp>
      <p:sp>
        <p:nvSpPr>
          <p:cNvPr id="4" name="Текст 1"/>
          <p:cNvSpPr txBox="1">
            <a:spLocks noGrp="1"/>
          </p:cNvSpPr>
          <p:nvPr>
            <p:ph type="subTitle" idx="1"/>
          </p:nvPr>
        </p:nvSpPr>
        <p:spPr bwMode="auto">
          <a:xfrm>
            <a:off x="480060" y="768669"/>
            <a:ext cx="8214360" cy="596208"/>
          </a:xfrm>
          <a:prstGeom prst="rect">
            <a:avLst/>
          </a:prstGeom>
          <a:noFill/>
          <a:ln w="9525">
            <a:noFill/>
            <a:miter lim="800000"/>
            <a:headEnd/>
            <a:tailEnd/>
          </a:ln>
        </p:spPr>
        <p:txBody>
          <a:bodyPr/>
          <a:lstStyle/>
          <a:p>
            <a:pPr>
              <a:spcBef>
                <a:spcPct val="20000"/>
              </a:spcBef>
            </a:pPr>
            <a:r>
              <a:rPr lang="ru-RU" altLang="ru-RU" dirty="0"/>
              <a:t>Для продуктов, блюд и полуфабрикатов возможна гибкая настройка правил пересчета между единицами измерения.</a:t>
            </a:r>
          </a:p>
          <a:p>
            <a:pPr>
              <a:spcBef>
                <a:spcPct val="20000"/>
              </a:spcBef>
            </a:pPr>
            <a:r>
              <a:rPr lang="ru-RU" altLang="ru-RU" dirty="0"/>
              <a:t> </a:t>
            </a:r>
          </a:p>
          <a:p>
            <a:pPr>
              <a:spcBef>
                <a:spcPct val="20000"/>
              </a:spcBef>
              <a:buFontTx/>
              <a:buChar char="•"/>
            </a:pPr>
            <a:endParaRPr lang="ru-RU" altLang="ru-RU" dirty="0"/>
          </a:p>
          <a:p>
            <a:pPr>
              <a:spcBef>
                <a:spcPct val="20000"/>
              </a:spcBef>
            </a:pPr>
            <a:endParaRPr lang="ru-RU" altLang="ru-RU" dirty="0"/>
          </a:p>
          <a:p>
            <a:pPr eaLnBrk="1" hangingPunct="1">
              <a:spcBef>
                <a:spcPct val="20000"/>
              </a:spcBef>
              <a:spcAft>
                <a:spcPts val="600"/>
              </a:spcAft>
            </a:pPr>
            <a:endParaRPr lang="ru-RU" altLang="ru-RU" dirty="0"/>
          </a:p>
        </p:txBody>
      </p:sp>
      <p:pic>
        <p:nvPicPr>
          <p:cNvPr id="6" name="Рисунок 5"/>
          <p:cNvPicPr>
            <a:picLocks noChangeAspect="1"/>
          </p:cNvPicPr>
          <p:nvPr/>
        </p:nvPicPr>
        <p:blipFill>
          <a:blip r:embed="rId2" cstate="print"/>
          <a:stretch>
            <a:fillRect/>
          </a:stretch>
        </p:blipFill>
        <p:spPr>
          <a:xfrm>
            <a:off x="235322" y="1635219"/>
            <a:ext cx="4933950" cy="3252787"/>
          </a:xfrm>
          <a:prstGeom prst="rect">
            <a:avLst/>
          </a:prstGeom>
          <a:ln>
            <a:solidFill>
              <a:schemeClr val="bg1">
                <a:lumMod val="50000"/>
              </a:schemeClr>
            </a:solidFill>
          </a:ln>
        </p:spPr>
      </p:pic>
      <p:sp>
        <p:nvSpPr>
          <p:cNvPr id="7" name="Скругленный прямоугольник 6"/>
          <p:cNvSpPr/>
          <p:nvPr/>
        </p:nvSpPr>
        <p:spPr bwMode="auto">
          <a:xfrm>
            <a:off x="5600701" y="1768287"/>
            <a:ext cx="921123" cy="578225"/>
          </a:xfrm>
          <a:prstGeom prst="roundRect">
            <a:avLst/>
          </a:prstGeom>
          <a:solidFill>
            <a:srgbClr val="FFC000"/>
          </a:solidFill>
          <a:ln>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anchor="ctr"/>
          <a:lstStyle/>
          <a:p>
            <a:pPr algn="ctr" eaLnBrk="1" hangingPunct="1">
              <a:defRPr/>
            </a:pPr>
            <a:r>
              <a:rPr lang="ru-RU" sz="4400" b="1" dirty="0">
                <a:solidFill>
                  <a:srgbClr val="FF0000"/>
                </a:solidFill>
                <a:latin typeface="Arial" panose="020B0604020202020204" pitchFamily="34" charset="0"/>
              </a:rPr>
              <a:t>кг</a:t>
            </a:r>
          </a:p>
        </p:txBody>
      </p:sp>
      <p:sp>
        <p:nvSpPr>
          <p:cNvPr id="8" name="Двойная стрелка влево/вправо 7"/>
          <p:cNvSpPr/>
          <p:nvPr/>
        </p:nvSpPr>
        <p:spPr bwMode="auto">
          <a:xfrm>
            <a:off x="6785232" y="1903188"/>
            <a:ext cx="898331" cy="371690"/>
          </a:xfrm>
          <a:prstGeom prst="leftRightArrow">
            <a:avLst/>
          </a:prstGeom>
          <a:solidFill>
            <a:srgbClr val="FFC0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eaLnBrk="1" hangingPunct="1">
              <a:defRPr/>
            </a:pPr>
            <a:endParaRPr lang="ru-RU" sz="2400">
              <a:latin typeface="Arial" panose="020B0604020202020204" pitchFamily="34" charset="0"/>
            </a:endParaRPr>
          </a:p>
        </p:txBody>
      </p:sp>
      <p:sp>
        <p:nvSpPr>
          <p:cNvPr id="9" name="Двойная стрелка влево/вправо 8"/>
          <p:cNvSpPr/>
          <p:nvPr/>
        </p:nvSpPr>
        <p:spPr bwMode="auto">
          <a:xfrm>
            <a:off x="6785232" y="3883382"/>
            <a:ext cx="898331" cy="371690"/>
          </a:xfrm>
          <a:prstGeom prst="leftRightArrow">
            <a:avLst/>
          </a:prstGeom>
          <a:solidFill>
            <a:srgbClr val="FFC0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eaLnBrk="1" hangingPunct="1">
              <a:defRPr/>
            </a:pPr>
            <a:endParaRPr lang="ru-RU" sz="2400">
              <a:latin typeface="Arial" panose="020B0604020202020204" pitchFamily="34" charset="0"/>
            </a:endParaRPr>
          </a:p>
        </p:txBody>
      </p:sp>
      <p:sp>
        <p:nvSpPr>
          <p:cNvPr id="10" name="Двойная стрелка влево/вправо 9"/>
          <p:cNvSpPr/>
          <p:nvPr/>
        </p:nvSpPr>
        <p:spPr bwMode="auto">
          <a:xfrm>
            <a:off x="6778508" y="2879571"/>
            <a:ext cx="898331" cy="371690"/>
          </a:xfrm>
          <a:prstGeom prst="leftRightArrow">
            <a:avLst/>
          </a:prstGeom>
          <a:solidFill>
            <a:srgbClr val="FFC0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eaLnBrk="1" hangingPunct="1">
              <a:defRPr/>
            </a:pPr>
            <a:endParaRPr lang="ru-RU" sz="2400">
              <a:latin typeface="Arial" panose="020B0604020202020204" pitchFamily="34" charset="0"/>
            </a:endParaRPr>
          </a:p>
        </p:txBody>
      </p:sp>
      <p:sp>
        <p:nvSpPr>
          <p:cNvPr id="11" name="Скругленный прямоугольник 10"/>
          <p:cNvSpPr/>
          <p:nvPr/>
        </p:nvSpPr>
        <p:spPr bwMode="auto">
          <a:xfrm>
            <a:off x="5604388" y="3730821"/>
            <a:ext cx="954742" cy="613897"/>
          </a:xfrm>
          <a:prstGeom prst="roundRect">
            <a:avLst/>
          </a:prstGeom>
          <a:solidFill>
            <a:srgbClr val="FFC000"/>
          </a:solidFill>
          <a:ln>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anchor="ctr"/>
          <a:lstStyle/>
          <a:p>
            <a:pPr algn="ctr" eaLnBrk="1" hangingPunct="1">
              <a:defRPr/>
            </a:pPr>
            <a:r>
              <a:rPr lang="ru-RU" sz="4400" b="1" dirty="0">
                <a:solidFill>
                  <a:srgbClr val="FF0000"/>
                </a:solidFill>
                <a:latin typeface="Arial" panose="020B0604020202020204" pitchFamily="34" charset="0"/>
              </a:rPr>
              <a:t>шт</a:t>
            </a:r>
          </a:p>
        </p:txBody>
      </p:sp>
      <p:sp>
        <p:nvSpPr>
          <p:cNvPr id="12" name="Скругленный прямоугольник 11"/>
          <p:cNvSpPr/>
          <p:nvPr/>
        </p:nvSpPr>
        <p:spPr bwMode="auto">
          <a:xfrm>
            <a:off x="5593977" y="2763001"/>
            <a:ext cx="954742" cy="613897"/>
          </a:xfrm>
          <a:prstGeom prst="roundRect">
            <a:avLst/>
          </a:prstGeom>
          <a:solidFill>
            <a:srgbClr val="FFC000"/>
          </a:solidFill>
          <a:ln>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anchor="ctr"/>
          <a:lstStyle/>
          <a:p>
            <a:pPr algn="ctr" eaLnBrk="1" hangingPunct="1">
              <a:defRPr/>
            </a:pPr>
            <a:r>
              <a:rPr lang="ru-RU" sz="4400" b="1" dirty="0">
                <a:solidFill>
                  <a:srgbClr val="FF0000"/>
                </a:solidFill>
                <a:latin typeface="Arial" panose="020B0604020202020204" pitchFamily="34" charset="0"/>
              </a:rPr>
              <a:t>гр</a:t>
            </a:r>
          </a:p>
        </p:txBody>
      </p:sp>
      <p:sp>
        <p:nvSpPr>
          <p:cNvPr id="13" name="Скругленный прямоугольник 12"/>
          <p:cNvSpPr/>
          <p:nvPr/>
        </p:nvSpPr>
        <p:spPr bwMode="auto">
          <a:xfrm>
            <a:off x="7930153" y="2769725"/>
            <a:ext cx="911288" cy="613897"/>
          </a:xfrm>
          <a:prstGeom prst="roundRect">
            <a:avLst/>
          </a:prstGeom>
          <a:solidFill>
            <a:srgbClr val="FFC000"/>
          </a:solidFill>
          <a:ln>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anchor="ctr"/>
          <a:lstStyle/>
          <a:p>
            <a:pPr algn="ctr" eaLnBrk="1" hangingPunct="1">
              <a:defRPr/>
            </a:pPr>
            <a:r>
              <a:rPr lang="ru-RU" sz="4400" b="1" dirty="0">
                <a:solidFill>
                  <a:srgbClr val="FF0000"/>
                </a:solidFill>
                <a:latin typeface="Arial" panose="020B0604020202020204" pitchFamily="34" charset="0"/>
              </a:rPr>
              <a:t>шт</a:t>
            </a:r>
          </a:p>
        </p:txBody>
      </p:sp>
      <p:sp>
        <p:nvSpPr>
          <p:cNvPr id="14" name="Скругленный прямоугольник 13"/>
          <p:cNvSpPr/>
          <p:nvPr/>
        </p:nvSpPr>
        <p:spPr bwMode="auto">
          <a:xfrm>
            <a:off x="7936878" y="1775011"/>
            <a:ext cx="911288" cy="613897"/>
          </a:xfrm>
          <a:prstGeom prst="roundRect">
            <a:avLst/>
          </a:prstGeom>
          <a:solidFill>
            <a:srgbClr val="FFC000"/>
          </a:solidFill>
          <a:ln>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anchor="ctr"/>
          <a:lstStyle/>
          <a:p>
            <a:pPr algn="ctr" eaLnBrk="1" hangingPunct="1">
              <a:defRPr/>
            </a:pPr>
            <a:r>
              <a:rPr lang="ru-RU" sz="4400" b="1" dirty="0">
                <a:solidFill>
                  <a:srgbClr val="FF0000"/>
                </a:solidFill>
                <a:latin typeface="Arial" panose="020B0604020202020204" pitchFamily="34" charset="0"/>
              </a:rPr>
              <a:t>гр</a:t>
            </a:r>
          </a:p>
        </p:txBody>
      </p:sp>
      <p:sp>
        <p:nvSpPr>
          <p:cNvPr id="15" name="Скругленный прямоугольник 14"/>
          <p:cNvSpPr/>
          <p:nvPr/>
        </p:nvSpPr>
        <p:spPr bwMode="auto">
          <a:xfrm>
            <a:off x="7936877" y="3755205"/>
            <a:ext cx="911288" cy="613897"/>
          </a:xfrm>
          <a:prstGeom prst="roundRect">
            <a:avLst/>
          </a:prstGeom>
          <a:solidFill>
            <a:srgbClr val="FFC000"/>
          </a:solidFill>
          <a:ln>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anchor="ctr"/>
          <a:lstStyle/>
          <a:p>
            <a:pPr algn="ctr" eaLnBrk="1" hangingPunct="1">
              <a:defRPr/>
            </a:pPr>
            <a:r>
              <a:rPr lang="ru-RU" sz="4400" b="1" dirty="0">
                <a:solidFill>
                  <a:srgbClr val="FF0000"/>
                </a:solidFill>
                <a:latin typeface="Arial" panose="020B0604020202020204" pitchFamily="34" charset="0"/>
              </a:rPr>
              <a:t>кг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Номенклатура</a:t>
            </a:r>
            <a:endParaRPr lang="ru-RU" dirty="0"/>
          </a:p>
        </p:txBody>
      </p:sp>
      <p:sp>
        <p:nvSpPr>
          <p:cNvPr id="3" name="Подзаголовок 2"/>
          <p:cNvSpPr>
            <a:spLocks noGrp="1"/>
          </p:cNvSpPr>
          <p:nvPr>
            <p:ph type="subTitle" idx="1"/>
          </p:nvPr>
        </p:nvSpPr>
        <p:spPr>
          <a:xfrm>
            <a:off x="480059" y="768668"/>
            <a:ext cx="4764293" cy="1355967"/>
          </a:xfrm>
        </p:spPr>
        <p:txBody>
          <a:bodyPr/>
          <a:lstStyle/>
          <a:p>
            <a:pPr>
              <a:spcBef>
                <a:spcPct val="20000"/>
              </a:spcBef>
              <a:buFont typeface="Wingdings" pitchFamily="2" charset="2"/>
              <a:buChar char="Ø"/>
            </a:pPr>
            <a:r>
              <a:rPr lang="ru-RU" altLang="ru-RU" sz="1600" dirty="0" smtClean="0"/>
              <a:t> Ведется </a:t>
            </a:r>
            <a:r>
              <a:rPr lang="ru-RU" altLang="ru-RU" sz="1600" dirty="0" smtClean="0"/>
              <a:t>учет процентов потерь при холодной и горячей обработке</a:t>
            </a:r>
          </a:p>
          <a:p>
            <a:pPr>
              <a:spcBef>
                <a:spcPct val="20000"/>
              </a:spcBef>
              <a:buFont typeface="Wingdings" pitchFamily="2" charset="2"/>
              <a:buChar char="Ø"/>
            </a:pPr>
            <a:r>
              <a:rPr lang="ru-RU" altLang="ru-RU" sz="1600" dirty="0" smtClean="0"/>
              <a:t> Производится </a:t>
            </a:r>
            <a:r>
              <a:rPr lang="ru-RU" altLang="ru-RU" sz="1600" dirty="0" smtClean="0"/>
              <a:t>автоматический пересчет сезонных процентов потерь при холодной обработке.</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20316" y="1953952"/>
            <a:ext cx="983395" cy="790342"/>
          </a:xfrm>
          <a:prstGeom prst="ellipse">
            <a:avLst/>
          </a:prstGeom>
          <a:ln w="635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14770" y="2834670"/>
            <a:ext cx="967435" cy="854145"/>
          </a:xfrm>
          <a:prstGeom prst="ellipse">
            <a:avLst/>
          </a:prstGeom>
          <a:ln w="9525"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79794" y="474794"/>
            <a:ext cx="997600" cy="772871"/>
          </a:xfrm>
          <a:prstGeom prst="ellipse">
            <a:avLst/>
          </a:prstGeom>
          <a:ln w="635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37097" y="443381"/>
            <a:ext cx="997600" cy="831688"/>
          </a:xfrm>
          <a:prstGeom prst="ellipse">
            <a:avLst/>
          </a:prstGeom>
          <a:ln w="635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Рисунок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894133" y="3748774"/>
            <a:ext cx="1028056" cy="964895"/>
          </a:xfrm>
          <a:prstGeom prst="ellipse">
            <a:avLst/>
          </a:prstGeom>
          <a:ln w="635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Выгнутая влево стрелка 8"/>
          <p:cNvSpPr/>
          <p:nvPr/>
        </p:nvSpPr>
        <p:spPr bwMode="auto">
          <a:xfrm>
            <a:off x="7499721" y="2652670"/>
            <a:ext cx="277443" cy="346974"/>
          </a:xfrm>
          <a:prstGeom prst="curvedRightArrow">
            <a:avLst/>
          </a:prstGeom>
          <a:solidFill>
            <a:srgbClr val="FFC000"/>
          </a:solidFill>
          <a:ln>
            <a:solidFill>
              <a:srgbClr val="FFC000"/>
            </a:solidFill>
          </a:ln>
          <a:effectLst>
            <a:glow rad="63500">
              <a:schemeClr val="accent4">
                <a:satMod val="175000"/>
                <a:alpha val="40000"/>
              </a:schemeClr>
            </a:glow>
          </a:effectLst>
          <a:extLst/>
        </p:spPr>
        <p:txBody>
          <a:bodyPr wrap="none" anchor="ctr"/>
          <a:lstStyle/>
          <a:p>
            <a:pPr algn="ctr" eaLnBrk="1" hangingPunct="1">
              <a:defRPr/>
            </a:pPr>
            <a:endParaRPr lang="ru-RU" sz="2400">
              <a:latin typeface="Arial" panose="020B0604020202020204" pitchFamily="34" charset="0"/>
            </a:endParaRPr>
          </a:p>
        </p:txBody>
      </p:sp>
      <p:sp>
        <p:nvSpPr>
          <p:cNvPr id="10" name="Выгнутая влево стрелка 9"/>
          <p:cNvSpPr/>
          <p:nvPr/>
        </p:nvSpPr>
        <p:spPr bwMode="auto">
          <a:xfrm>
            <a:off x="7469253" y="3630774"/>
            <a:ext cx="277443" cy="346974"/>
          </a:xfrm>
          <a:prstGeom prst="curvedRightArrow">
            <a:avLst/>
          </a:prstGeom>
          <a:solidFill>
            <a:srgbClr val="FFC000"/>
          </a:solidFill>
          <a:ln>
            <a:solidFill>
              <a:srgbClr val="FFC000"/>
            </a:solidFill>
          </a:ln>
          <a:effectLst>
            <a:glow rad="63500">
              <a:schemeClr val="accent4">
                <a:satMod val="175000"/>
                <a:alpha val="40000"/>
              </a:schemeClr>
            </a:glow>
          </a:effectLst>
          <a:extLst/>
        </p:spPr>
        <p:txBody>
          <a:bodyPr wrap="none" anchor="ctr"/>
          <a:lstStyle/>
          <a:p>
            <a:pPr algn="ctr" eaLnBrk="1" hangingPunct="1">
              <a:defRPr/>
            </a:pPr>
            <a:endParaRPr lang="ru-RU" sz="2400">
              <a:latin typeface="Arial" panose="020B0604020202020204" pitchFamily="34" charset="0"/>
            </a:endParaRPr>
          </a:p>
        </p:txBody>
      </p:sp>
      <p:sp>
        <p:nvSpPr>
          <p:cNvPr id="11" name="Выгнутая влево стрелка 10"/>
          <p:cNvSpPr/>
          <p:nvPr/>
        </p:nvSpPr>
        <p:spPr bwMode="auto">
          <a:xfrm rot="16200000">
            <a:off x="7570761" y="1264092"/>
            <a:ext cx="277443" cy="346974"/>
          </a:xfrm>
          <a:prstGeom prst="curvedRightArrow">
            <a:avLst/>
          </a:prstGeom>
          <a:solidFill>
            <a:srgbClr val="FFC000"/>
          </a:solidFill>
          <a:ln>
            <a:solidFill>
              <a:srgbClr val="FFC000"/>
            </a:solidFill>
          </a:ln>
          <a:effectLst>
            <a:glow rad="63500">
              <a:schemeClr val="accent4">
                <a:satMod val="175000"/>
                <a:alpha val="40000"/>
              </a:schemeClr>
            </a:glow>
          </a:effectLst>
          <a:extLst/>
        </p:spPr>
        <p:txBody>
          <a:bodyPr wrap="none" anchor="ctr"/>
          <a:lstStyle/>
          <a:p>
            <a:pPr algn="ctr" eaLnBrk="1" hangingPunct="1">
              <a:defRPr/>
            </a:pPr>
            <a:endParaRPr lang="ru-RU" sz="2400">
              <a:latin typeface="Arial" panose="020B0604020202020204" pitchFamily="34" charset="0"/>
            </a:endParaRPr>
          </a:p>
        </p:txBody>
      </p:sp>
      <p:sp>
        <p:nvSpPr>
          <p:cNvPr id="12" name="Выгнутая влево стрелка 11"/>
          <p:cNvSpPr/>
          <p:nvPr/>
        </p:nvSpPr>
        <p:spPr bwMode="auto">
          <a:xfrm rot="16200000">
            <a:off x="6217372" y="1254178"/>
            <a:ext cx="277443" cy="346974"/>
          </a:xfrm>
          <a:prstGeom prst="curvedRightArrow">
            <a:avLst/>
          </a:prstGeom>
          <a:solidFill>
            <a:srgbClr val="FFC000"/>
          </a:solidFill>
          <a:ln>
            <a:solidFill>
              <a:srgbClr val="FFC000"/>
            </a:solidFill>
          </a:ln>
          <a:effectLst>
            <a:glow rad="63500">
              <a:schemeClr val="accent4">
                <a:satMod val="175000"/>
                <a:alpha val="40000"/>
              </a:schemeClr>
            </a:glow>
          </a:effectLst>
          <a:extLst/>
        </p:spPr>
        <p:txBody>
          <a:bodyPr wrap="none" anchor="ctr"/>
          <a:lstStyle/>
          <a:p>
            <a:pPr algn="ctr" eaLnBrk="1" hangingPunct="1">
              <a:defRPr/>
            </a:pPr>
            <a:endParaRPr lang="ru-RU" sz="2400">
              <a:latin typeface="Arial" panose="020B0604020202020204" pitchFamily="34" charset="0"/>
            </a:endParaRPr>
          </a:p>
        </p:txBody>
      </p:sp>
      <p:pic>
        <p:nvPicPr>
          <p:cNvPr id="13" name="Рисунок 1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828014" y="396688"/>
            <a:ext cx="966741" cy="935047"/>
          </a:xfrm>
          <a:prstGeom prst="ellipse">
            <a:avLst/>
          </a:prstGeom>
          <a:ln w="3175"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Рисунок 1"/>
          <p:cNvPicPr>
            <a:picLocks noChangeAspect="1"/>
          </p:cNvPicPr>
          <p:nvPr/>
        </p:nvPicPr>
        <p:blipFill>
          <a:blip r:embed="rId8" cstate="print"/>
          <a:srcRect/>
          <a:stretch>
            <a:fillRect/>
          </a:stretch>
        </p:blipFill>
        <p:spPr bwMode="auto">
          <a:xfrm>
            <a:off x="121023" y="2026397"/>
            <a:ext cx="2736476" cy="2850005"/>
          </a:xfrm>
          <a:prstGeom prst="rect">
            <a:avLst/>
          </a:prstGeom>
          <a:noFill/>
          <a:ln w="9525">
            <a:noFill/>
            <a:miter lim="800000"/>
            <a:headEnd/>
            <a:tailEnd/>
          </a:ln>
        </p:spPr>
      </p:pic>
      <p:pic>
        <p:nvPicPr>
          <p:cNvPr id="15" name="Рисунок 4"/>
          <p:cNvPicPr>
            <a:picLocks noChangeAspect="1"/>
          </p:cNvPicPr>
          <p:nvPr/>
        </p:nvPicPr>
        <p:blipFill>
          <a:blip r:embed="rId9" cstate="print"/>
          <a:srcRect/>
          <a:stretch>
            <a:fillRect/>
          </a:stretch>
        </p:blipFill>
        <p:spPr bwMode="auto">
          <a:xfrm>
            <a:off x="3128216" y="2154307"/>
            <a:ext cx="3911320" cy="259764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Номенклатура</a:t>
            </a:r>
            <a:endParaRPr lang="ru-RU" dirty="0"/>
          </a:p>
        </p:txBody>
      </p:sp>
      <p:sp>
        <p:nvSpPr>
          <p:cNvPr id="3" name="Подзаголовок 2"/>
          <p:cNvSpPr>
            <a:spLocks noGrp="1"/>
          </p:cNvSpPr>
          <p:nvPr>
            <p:ph type="subTitle" idx="1"/>
          </p:nvPr>
        </p:nvSpPr>
        <p:spPr>
          <a:xfrm>
            <a:off x="480060" y="768669"/>
            <a:ext cx="5342516" cy="1302178"/>
          </a:xfrm>
        </p:spPr>
        <p:txBody>
          <a:bodyPr/>
          <a:lstStyle/>
          <a:p>
            <a:pPr>
              <a:spcBef>
                <a:spcPct val="20000"/>
              </a:spcBef>
              <a:buFont typeface="Wingdings" pitchFamily="2" charset="2"/>
              <a:buChar char="Ø"/>
            </a:pPr>
            <a:r>
              <a:rPr lang="ru-RU" altLang="ru-RU" sz="1600" dirty="0" smtClean="0"/>
              <a:t> Для </a:t>
            </a:r>
            <a:r>
              <a:rPr lang="ru-RU" altLang="ru-RU" sz="1600" dirty="0" smtClean="0"/>
              <a:t>каждой номенклатуры можно задать показатели пищевой ценности</a:t>
            </a:r>
          </a:p>
          <a:p>
            <a:pPr>
              <a:spcBef>
                <a:spcPct val="20000"/>
              </a:spcBef>
              <a:buFont typeface="Wingdings" pitchFamily="2" charset="2"/>
              <a:buChar char="Ø"/>
            </a:pPr>
            <a:r>
              <a:rPr lang="ru-RU" altLang="ru-RU" sz="1600" dirty="0" smtClean="0"/>
              <a:t> Возможен </a:t>
            </a:r>
            <a:r>
              <a:rPr lang="ru-RU" altLang="ru-RU" sz="1600" dirty="0" smtClean="0"/>
              <a:t>автоматический расчет показателей пищевой ценности для блюд и полуфабрикатов.</a:t>
            </a:r>
          </a:p>
        </p:txBody>
      </p:sp>
      <p:pic>
        <p:nvPicPr>
          <p:cNvPr id="4" name="Рисунок 3"/>
          <p:cNvPicPr>
            <a:picLocks noChangeAspect="1"/>
          </p:cNvPicPr>
          <p:nvPr/>
        </p:nvPicPr>
        <p:blipFill>
          <a:blip r:embed="rId2" cstate="print"/>
          <a:srcRect/>
          <a:stretch>
            <a:fillRect/>
          </a:stretch>
        </p:blipFill>
        <p:spPr bwMode="auto">
          <a:xfrm>
            <a:off x="5480424" y="497540"/>
            <a:ext cx="3499136" cy="4114800"/>
          </a:xfrm>
          <a:prstGeom prst="rect">
            <a:avLst/>
          </a:prstGeom>
          <a:noFill/>
          <a:ln w="9525">
            <a:noFill/>
            <a:miter lim="800000"/>
            <a:headEnd/>
            <a:tailEnd/>
          </a:ln>
        </p:spPr>
      </p:pic>
      <p:pic>
        <p:nvPicPr>
          <p:cNvPr id="5" name="Рисунок 4"/>
          <p:cNvPicPr>
            <a:picLocks noChangeAspect="1"/>
          </p:cNvPicPr>
          <p:nvPr/>
        </p:nvPicPr>
        <p:blipFill>
          <a:blip r:embed="rId3" cstate="print"/>
          <a:srcRect/>
          <a:stretch>
            <a:fillRect/>
          </a:stretch>
        </p:blipFill>
        <p:spPr bwMode="auto">
          <a:xfrm>
            <a:off x="510989" y="1847503"/>
            <a:ext cx="3590363" cy="32959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TotalTime>
  <Words>1605</Words>
  <Application>r7-office/2025.1.1.749</Application>
  <DocSecurity>0</DocSecurity>
  <PresentationFormat>Экран (16:9)</PresentationFormat>
  <Paragraphs>381</Paragraphs>
  <Slides>41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1С-Рейтинг: Общепит для Казахстана</vt:lpstr>
      <vt:lpstr>Назначение конфигурации</vt:lpstr>
      <vt:lpstr>Назначение конфигурации</vt:lpstr>
      <vt:lpstr>Позиционирование рабочих мест</vt:lpstr>
      <vt:lpstr>Основные возможности</vt:lpstr>
      <vt:lpstr>Номенклатура</vt:lpstr>
      <vt:lpstr>Номенклатура</vt:lpstr>
      <vt:lpstr>Номенклатура</vt:lpstr>
      <vt:lpstr>Номенклатура</vt:lpstr>
      <vt:lpstr>Номенклатура</vt:lpstr>
      <vt:lpstr>Рецептуры</vt:lpstr>
      <vt:lpstr>Рецептуры</vt:lpstr>
      <vt:lpstr>Рецептуры</vt:lpstr>
      <vt:lpstr>Рецептуры</vt:lpstr>
      <vt:lpstr>Аналитические отчеты</vt:lpstr>
      <vt:lpstr>Аналитические отчеты</vt:lpstr>
      <vt:lpstr>Ценообразование</vt:lpstr>
      <vt:lpstr>Установка цен</vt:lpstr>
      <vt:lpstr>Слайд 18</vt:lpstr>
      <vt:lpstr>Аналитические отчеты</vt:lpstr>
      <vt:lpstr>Схемы документооборота</vt:lpstr>
      <vt:lpstr>Прямая схема</vt:lpstr>
      <vt:lpstr>Выпуск продукции</vt:lpstr>
      <vt:lpstr>Выпуск продукции</vt:lpstr>
      <vt:lpstr>Выпуск продукции</vt:lpstr>
      <vt:lpstr>Выпуск продукции</vt:lpstr>
      <vt:lpstr>Выпуск продукции</vt:lpstr>
      <vt:lpstr>Выпуск продукции</vt:lpstr>
      <vt:lpstr>Выпуск продукции</vt:lpstr>
      <vt:lpstr>Выпуск продукции</vt:lpstr>
      <vt:lpstr>Выпуск продукции</vt:lpstr>
      <vt:lpstr>Аналитические отчеты</vt:lpstr>
      <vt:lpstr>Реализация </vt:lpstr>
      <vt:lpstr>Отчет о розничных продажах</vt:lpstr>
      <vt:lpstr>Отчет о розничных продажах</vt:lpstr>
      <vt:lpstr>Аналитические отчеты</vt:lpstr>
      <vt:lpstr>Обмен данными</vt:lpstr>
      <vt:lpstr>Варианты поставок</vt:lpstr>
      <vt:lpstr>Варианты поставки</vt:lpstr>
      <vt:lpstr>Поддержка пользователей</vt:lpstr>
      <vt:lpstr>Спасибо за внимание!</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Сергей С. Гусев</dc:creator>
  <cp:keywords/>
  <dc:description/>
  <cp:lastModifiedBy>I_Danilova</cp:lastModifiedBy>
  <cp:revision>258</cp:revision>
  <dcterms:created xsi:type="dcterms:W3CDTF">2018-12-12T10:35:33Z</dcterms:created>
  <dcterms:modified xsi:type="dcterms:W3CDTF">2025-05-08T11:35:15Z</dcterms:modified>
  <cp:category/>
  <dc:identifier/>
  <cp:contentStatus/>
  <dc:language/>
  <cp:version/>
</cp:coreProperties>
</file>